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Average" panose="02000503040000020003" pitchFamily="2" charset="77"/>
      <p:regular r:id="rId19"/>
    </p:embeddedFont>
    <p:embeddedFont>
      <p:font typeface="Calibri" panose="020F0502020204030204" pitchFamily="34" charset="0"/>
      <p:regular r:id="rId20"/>
      <p:bold r:id="rId21"/>
      <p:italic r:id="rId22"/>
      <p:boldItalic r:id="rId23"/>
    </p:embeddedFont>
    <p:embeddedFont>
      <p:font typeface="Oswald" pitchFamily="2" charset="77"/>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4F68107-C26B-4547-95C9-A60D9FAF3E7D}">
  <a:tblStyle styleId="{E4F68107-C26B-4547-95C9-A60D9FAF3E7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85"/>
  </p:normalViewPr>
  <p:slideViewPr>
    <p:cSldViewPr snapToGrid="0">
      <p:cViewPr>
        <p:scale>
          <a:sx n="128" d="100"/>
          <a:sy n="128" d="100"/>
        </p:scale>
        <p:origin x="624" y="-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media/image1.gif>
</file>

<file path=ppt/media/image10.gif>
</file>

<file path=ppt/media/image11.gif>
</file>

<file path=ppt/media/image12.gif>
</file>

<file path=ppt/media/image2.gif>
</file>

<file path=ppt/media/image3.gif>
</file>

<file path=ppt/media/image4.gif>
</file>

<file path=ppt/media/image5.gif>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80f91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80f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c6f980f91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6f980f91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c6f980f91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c6f980f91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6f980f91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980f91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0bca7e4900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0bca7e4900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0bca7e4900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0bca7e4900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0bca7e4900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0bca7e4900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0bca7e4900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0bca7e4900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c6f980f91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0bca7e4900_0_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0bca7e490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c6f980f91_0_2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980f91_0_3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980f9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c6f980f9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c6f980f9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0bca7e4900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0bca7e4900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bca7e4900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bca7e4900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0bca7e4900_0_2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0bca7e490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12.gif"/></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Space-Dynamic</a:t>
            </a:r>
            <a:endParaRPr/>
          </a:p>
        </p:txBody>
      </p:sp>
      <p:sp>
        <p:nvSpPr>
          <p:cNvPr id="60" name="Google Shape;60;p13"/>
          <p:cNvSpPr txBox="1">
            <a:spLocks noGrp="1"/>
          </p:cNvSpPr>
          <p:nvPr>
            <p:ph type="subTitle" idx="1"/>
          </p:nvPr>
        </p:nvSpPr>
        <p:spPr>
          <a:xfrm>
            <a:off x="0" y="4350901"/>
            <a:ext cx="78015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Sereen Abdullah 20190212</a:t>
            </a:r>
            <a:endParaRPr/>
          </a:p>
          <a:p>
            <a:pPr marL="0" lvl="0" indent="0" algn="l" rtl="0">
              <a:spcBef>
                <a:spcPts val="0"/>
              </a:spcBef>
              <a:spcAft>
                <a:spcPts val="0"/>
              </a:spcAft>
              <a:buNone/>
            </a:pPr>
            <a:r>
              <a:rPr lang="en"/>
              <a:t>Omar Al-Qtaishat 20190129</a:t>
            </a:r>
            <a:endParaRPr/>
          </a:p>
        </p:txBody>
      </p:sp>
      <p:pic>
        <p:nvPicPr>
          <p:cNvPr id="61" name="Google Shape;61;p13"/>
          <p:cNvPicPr preferRelativeResize="0"/>
          <p:nvPr/>
        </p:nvPicPr>
        <p:blipFill>
          <a:blip r:embed="rId3">
            <a:alphaModFix/>
          </a:blip>
          <a:stretch>
            <a:fillRect/>
          </a:stretch>
        </p:blipFill>
        <p:spPr>
          <a:xfrm>
            <a:off x="5056075" y="1055575"/>
            <a:ext cx="4087925" cy="4087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2"/>
          <p:cNvSpPr txBox="1"/>
          <p:nvPr/>
        </p:nvSpPr>
        <p:spPr>
          <a:xfrm>
            <a:off x="2356250" y="-81525"/>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Register:</a:t>
            </a:r>
            <a:endParaRPr sz="1600">
              <a:solidFill>
                <a:schemeClr val="dk1"/>
              </a:solidFill>
              <a:latin typeface="Average"/>
              <a:ea typeface="Average"/>
              <a:cs typeface="Average"/>
              <a:sym typeface="Average"/>
            </a:endParaRPr>
          </a:p>
        </p:txBody>
      </p:sp>
      <p:graphicFrame>
        <p:nvGraphicFramePr>
          <p:cNvPr id="120" name="Google Shape;120;p22"/>
          <p:cNvGraphicFramePr/>
          <p:nvPr>
            <p:extLst>
              <p:ext uri="{D42A27DB-BD31-4B8C-83A1-F6EECF244321}">
                <p14:modId xmlns:p14="http://schemas.microsoft.com/office/powerpoint/2010/main" val="197942594"/>
              </p:ext>
            </p:extLst>
          </p:nvPr>
        </p:nvGraphicFramePr>
        <p:xfrm>
          <a:off x="174492" y="277270"/>
          <a:ext cx="8743596" cy="4852138"/>
        </p:xfrm>
        <a:graphic>
          <a:graphicData uri="http://schemas.openxmlformats.org/drawingml/2006/table">
            <a:tbl>
              <a:tblPr>
                <a:noFill/>
                <a:tableStyleId>{E4F68107-C26B-4547-95C9-A60D9FAF3E7D}</a:tableStyleId>
              </a:tblPr>
              <a:tblGrid>
                <a:gridCol w="1504573">
                  <a:extLst>
                    <a:ext uri="{9D8B030D-6E8A-4147-A177-3AD203B41FA5}">
                      <a16:colId xmlns:a16="http://schemas.microsoft.com/office/drawing/2014/main" val="20000"/>
                    </a:ext>
                  </a:extLst>
                </a:gridCol>
                <a:gridCol w="1849261">
                  <a:extLst>
                    <a:ext uri="{9D8B030D-6E8A-4147-A177-3AD203B41FA5}">
                      <a16:colId xmlns:a16="http://schemas.microsoft.com/office/drawing/2014/main" val="20001"/>
                    </a:ext>
                  </a:extLst>
                </a:gridCol>
                <a:gridCol w="1580890">
                  <a:extLst>
                    <a:ext uri="{9D8B030D-6E8A-4147-A177-3AD203B41FA5}">
                      <a16:colId xmlns:a16="http://schemas.microsoft.com/office/drawing/2014/main" val="20002"/>
                    </a:ext>
                  </a:extLst>
                </a:gridCol>
                <a:gridCol w="859404">
                  <a:extLst>
                    <a:ext uri="{9D8B030D-6E8A-4147-A177-3AD203B41FA5}">
                      <a16:colId xmlns:a16="http://schemas.microsoft.com/office/drawing/2014/main" val="20003"/>
                    </a:ext>
                  </a:extLst>
                </a:gridCol>
                <a:gridCol w="1174500">
                  <a:extLst>
                    <a:ext uri="{9D8B030D-6E8A-4147-A177-3AD203B41FA5}">
                      <a16:colId xmlns:a16="http://schemas.microsoft.com/office/drawing/2014/main" val="20004"/>
                    </a:ext>
                  </a:extLst>
                </a:gridCol>
                <a:gridCol w="1034422">
                  <a:extLst>
                    <a:ext uri="{9D8B030D-6E8A-4147-A177-3AD203B41FA5}">
                      <a16:colId xmlns:a16="http://schemas.microsoft.com/office/drawing/2014/main" val="20005"/>
                    </a:ext>
                  </a:extLst>
                </a:gridCol>
                <a:gridCol w="740546">
                  <a:extLst>
                    <a:ext uri="{9D8B030D-6E8A-4147-A177-3AD203B41FA5}">
                      <a16:colId xmlns:a16="http://schemas.microsoft.com/office/drawing/2014/main" val="20006"/>
                    </a:ext>
                  </a:extLst>
                </a:gridCol>
              </a:tblGrid>
              <a:tr h="615538">
                <a:tc>
                  <a:txBody>
                    <a:bodyPr/>
                    <a:lstStyle/>
                    <a:p>
                      <a:pPr marL="0" lvl="0" indent="0" algn="ctr" rtl="0">
                        <a:spcBef>
                          <a:spcPts val="0"/>
                        </a:spcBef>
                        <a:spcAft>
                          <a:spcPts val="0"/>
                        </a:spcAft>
                        <a:buNone/>
                      </a:pPr>
                      <a:r>
                        <a:rPr lang="en" sz="1000" b="1">
                          <a:solidFill>
                            <a:schemeClr val="dk1"/>
                          </a:solidFill>
                        </a:rPr>
                        <a:t>Assets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Threats/</a:t>
                      </a:r>
                      <a:endParaRPr sz="1000" b="1">
                        <a:solidFill>
                          <a:schemeClr val="dk1"/>
                        </a:solidFill>
                      </a:endParaRPr>
                    </a:p>
                    <a:p>
                      <a:pPr marL="0" lvl="0" indent="0" algn="ctr" rtl="0">
                        <a:spcBef>
                          <a:spcPts val="0"/>
                        </a:spcBef>
                        <a:spcAft>
                          <a:spcPts val="0"/>
                        </a:spcAft>
                        <a:buNone/>
                      </a:pPr>
                      <a:r>
                        <a:rPr lang="en" sz="1000" b="1">
                          <a:solidFill>
                            <a:schemeClr val="dk1"/>
                          </a:solidFill>
                        </a:rPr>
                        <a:t>Vulnerability</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Existing Controls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Likelihood</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Consequence </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Level of Risk</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Risk priority</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1072690">
                <a:tc>
                  <a:txBody>
                    <a:bodyPr/>
                    <a:lstStyle/>
                    <a:p>
                      <a:pPr marL="0" lvl="0" indent="0" algn="ctr" rtl="0">
                        <a:spcBef>
                          <a:spcPts val="0"/>
                        </a:spcBef>
                        <a:spcAft>
                          <a:spcPts val="0"/>
                        </a:spcAft>
                        <a:buNone/>
                      </a:pPr>
                      <a:r>
                        <a:rPr lang="en" sz="1000" b="1" dirty="0">
                          <a:solidFill>
                            <a:schemeClr val="dk1"/>
                          </a:solidFill>
                        </a:rPr>
                        <a:t>Communication links</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1-DDOS</a:t>
                      </a:r>
                      <a:endParaRPr sz="1000" b="1" dirty="0">
                        <a:solidFill>
                          <a:schemeClr val="dk1"/>
                        </a:solidFill>
                      </a:endParaRPr>
                    </a:p>
                    <a:p>
                      <a:pPr marL="0" lvl="0" indent="0" algn="l" rtl="0">
                        <a:spcBef>
                          <a:spcPts val="0"/>
                        </a:spcBef>
                        <a:spcAft>
                          <a:spcPts val="0"/>
                        </a:spcAft>
                        <a:buNone/>
                      </a:pPr>
                      <a:r>
                        <a:rPr lang="en" sz="1000" b="1" dirty="0">
                          <a:solidFill>
                            <a:schemeClr val="dk1"/>
                          </a:solidFill>
                        </a:rPr>
                        <a:t>2-Unauthorized-access</a:t>
                      </a:r>
                    </a:p>
                    <a:p>
                      <a:pPr marL="0" lvl="0" indent="0" algn="l" rtl="0">
                        <a:spcBef>
                          <a:spcPts val="0"/>
                        </a:spcBef>
                        <a:spcAft>
                          <a:spcPts val="0"/>
                        </a:spcAft>
                        <a:buNone/>
                      </a:pPr>
                      <a:r>
                        <a:rPr lang="en" sz="1000" b="1" dirty="0">
                          <a:solidFill>
                            <a:schemeClr val="dk1"/>
                          </a:solidFill>
                        </a:rPr>
                        <a:t>3-Man in the middle attacks</a:t>
                      </a:r>
                    </a:p>
                    <a:p>
                      <a:pPr marL="0" lvl="0" indent="0" algn="l" rtl="0">
                        <a:spcBef>
                          <a:spcPts val="0"/>
                        </a:spcBef>
                        <a:spcAft>
                          <a:spcPts val="0"/>
                        </a:spcAft>
                        <a:buNone/>
                      </a:pPr>
                      <a:r>
                        <a:rPr lang="en" sz="1000" b="1" dirty="0">
                          <a:solidFill>
                            <a:schemeClr val="dk1"/>
                          </a:solidFill>
                        </a:rPr>
                        <a:t>4-Human Errors</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1-IDS/IPS</a:t>
                      </a:r>
                      <a:endParaRPr sz="1000" b="1" dirty="0">
                        <a:solidFill>
                          <a:schemeClr val="dk1"/>
                        </a:solidFill>
                      </a:endParaRPr>
                    </a:p>
                    <a:p>
                      <a:pPr marL="0" lvl="0" indent="0" algn="l" rtl="0">
                        <a:spcBef>
                          <a:spcPts val="0"/>
                        </a:spcBef>
                        <a:spcAft>
                          <a:spcPts val="0"/>
                        </a:spcAft>
                        <a:buNone/>
                      </a:pPr>
                      <a:r>
                        <a:rPr lang="en" sz="1000" b="1" dirty="0">
                          <a:solidFill>
                            <a:schemeClr val="dk1"/>
                          </a:solidFill>
                        </a:rPr>
                        <a:t>2-Educational Awareness</a:t>
                      </a:r>
                      <a:endParaRPr sz="1000" b="1" dirty="0">
                        <a:solidFill>
                          <a:schemeClr val="dk1"/>
                        </a:solidFill>
                      </a:endParaRPr>
                    </a:p>
                    <a:p>
                      <a:pPr marL="0" lvl="0" indent="0" algn="l" rtl="0">
                        <a:spcBef>
                          <a:spcPts val="0"/>
                        </a:spcBef>
                        <a:spcAft>
                          <a:spcPts val="0"/>
                        </a:spcAft>
                        <a:buNone/>
                      </a:pPr>
                      <a:r>
                        <a:rPr lang="en" sz="1000" b="1" dirty="0">
                          <a:solidFill>
                            <a:schemeClr val="dk1"/>
                          </a:solidFill>
                        </a:rPr>
                        <a:t>3-Restricted Access</a:t>
                      </a:r>
                      <a:endParaRPr sz="1000" b="1" dirty="0">
                        <a:solidFill>
                          <a:schemeClr val="dk1"/>
                        </a:solidFill>
                      </a:endParaRPr>
                    </a:p>
                    <a:p>
                      <a:pPr marL="0" lvl="0" indent="0" algn="l" rtl="0">
                        <a:spcBef>
                          <a:spcPts val="0"/>
                        </a:spcBef>
                        <a:spcAft>
                          <a:spcPts val="0"/>
                        </a:spcAft>
                        <a:buNone/>
                      </a:pPr>
                      <a:r>
                        <a:rPr lang="en" sz="1000" b="1" dirty="0">
                          <a:solidFill>
                            <a:schemeClr val="dk1"/>
                          </a:solidFill>
                        </a:rPr>
                        <a:t>4-Log Auditing </a:t>
                      </a:r>
                      <a:endParaRPr sz="1000" b="1" dirty="0">
                        <a:solidFill>
                          <a:schemeClr val="dk1"/>
                        </a:solidFill>
                      </a:endParaRPr>
                    </a:p>
                    <a:p>
                      <a:pPr marL="0" lvl="0" indent="0" algn="ctr" rtl="0">
                        <a:spcBef>
                          <a:spcPts val="0"/>
                        </a:spcBef>
                        <a:spcAft>
                          <a:spcPts val="0"/>
                        </a:spcAft>
                        <a:buNone/>
                      </a:pP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dirty="0">
                          <a:solidFill>
                            <a:schemeClr val="dk1"/>
                          </a:solidFill>
                        </a:rPr>
                        <a:t>likely</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dirty="0">
                          <a:solidFill>
                            <a:schemeClr val="dk1"/>
                          </a:solidFill>
                        </a:rPr>
                        <a:t>Major </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Extreme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dirty="0">
                          <a:solidFill>
                            <a:schemeClr val="dk1"/>
                          </a:solidFill>
                        </a:rPr>
                        <a:t>1</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1072690">
                <a:tc>
                  <a:txBody>
                    <a:bodyPr/>
                    <a:lstStyle/>
                    <a:p>
                      <a:pPr marL="0" lvl="0" indent="0" algn="ctr" rtl="0">
                        <a:spcBef>
                          <a:spcPts val="0"/>
                        </a:spcBef>
                        <a:spcAft>
                          <a:spcPts val="0"/>
                        </a:spcAft>
                        <a:buNone/>
                      </a:pPr>
                      <a:r>
                        <a:rPr lang="en" sz="1000" b="1">
                          <a:solidFill>
                            <a:schemeClr val="dk1"/>
                          </a:solidFill>
                        </a:rPr>
                        <a:t>Data-Base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1-Human Error</a:t>
                      </a:r>
                      <a:endParaRPr sz="1000" b="1" dirty="0">
                        <a:solidFill>
                          <a:schemeClr val="dk1"/>
                        </a:solidFill>
                      </a:endParaRPr>
                    </a:p>
                    <a:p>
                      <a:pPr marL="0" lvl="0" indent="0" algn="l" rtl="0">
                        <a:spcBef>
                          <a:spcPts val="0"/>
                        </a:spcBef>
                        <a:spcAft>
                          <a:spcPts val="0"/>
                        </a:spcAft>
                        <a:buNone/>
                      </a:pPr>
                      <a:r>
                        <a:rPr lang="en" sz="1000" b="1" dirty="0">
                          <a:solidFill>
                            <a:schemeClr val="dk1"/>
                          </a:solidFill>
                        </a:rPr>
                        <a:t>2-Surrounding Environment </a:t>
                      </a:r>
                      <a:endParaRPr sz="1000" b="1" dirty="0">
                        <a:solidFill>
                          <a:schemeClr val="dk1"/>
                        </a:solidFill>
                      </a:endParaRPr>
                    </a:p>
                    <a:p>
                      <a:pPr marL="0" lvl="0" indent="0" algn="l" rtl="0">
                        <a:spcBef>
                          <a:spcPts val="0"/>
                        </a:spcBef>
                        <a:spcAft>
                          <a:spcPts val="0"/>
                        </a:spcAft>
                        <a:buNone/>
                      </a:pPr>
                      <a:r>
                        <a:rPr lang="en" sz="1000" b="1" dirty="0">
                          <a:solidFill>
                            <a:schemeClr val="dk1"/>
                          </a:solidFill>
                        </a:rPr>
                        <a:t>3-DDOS</a:t>
                      </a:r>
                      <a:endParaRPr sz="1000" b="1" dirty="0">
                        <a:solidFill>
                          <a:schemeClr val="dk1"/>
                        </a:solidFill>
                      </a:endParaRPr>
                    </a:p>
                    <a:p>
                      <a:pPr marL="0" lvl="0" indent="0" algn="l" rtl="0">
                        <a:spcBef>
                          <a:spcPts val="0"/>
                        </a:spcBef>
                        <a:spcAft>
                          <a:spcPts val="0"/>
                        </a:spcAft>
                        <a:buNone/>
                      </a:pPr>
                      <a:r>
                        <a:rPr lang="en" sz="1000" b="1" dirty="0">
                          <a:solidFill>
                            <a:schemeClr val="dk1"/>
                          </a:solidFill>
                        </a:rPr>
                        <a:t>4-Misconfigurations</a:t>
                      </a:r>
                      <a:endParaRPr sz="1000" b="1" dirty="0">
                        <a:solidFill>
                          <a:schemeClr val="dk1"/>
                        </a:solidFill>
                      </a:endParaRPr>
                    </a:p>
                    <a:p>
                      <a:pPr marL="0" lvl="0" indent="0" algn="l" rtl="0">
                        <a:spcBef>
                          <a:spcPts val="0"/>
                        </a:spcBef>
                        <a:spcAft>
                          <a:spcPts val="0"/>
                        </a:spcAft>
                        <a:buNone/>
                      </a:pPr>
                      <a:r>
                        <a:rPr lang="en" sz="1000" b="1" dirty="0">
                          <a:solidFill>
                            <a:schemeClr val="dk1"/>
                          </a:solidFill>
                        </a:rPr>
                        <a:t>5-Weak Audit Trail</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1-Frequent Updates </a:t>
                      </a:r>
                      <a:endParaRPr sz="1000" b="1" dirty="0">
                        <a:solidFill>
                          <a:schemeClr val="dk1"/>
                        </a:solidFill>
                      </a:endParaRPr>
                    </a:p>
                    <a:p>
                      <a:pPr marL="0" lvl="0" indent="0" algn="l" rtl="0">
                        <a:spcBef>
                          <a:spcPts val="0"/>
                        </a:spcBef>
                        <a:spcAft>
                          <a:spcPts val="0"/>
                        </a:spcAft>
                        <a:buNone/>
                      </a:pPr>
                      <a:r>
                        <a:rPr lang="en" sz="1000" b="1" dirty="0">
                          <a:solidFill>
                            <a:schemeClr val="dk1"/>
                          </a:solidFill>
                        </a:rPr>
                        <a:t>2-IDS/IPS</a:t>
                      </a:r>
                      <a:endParaRPr sz="1000" b="1" dirty="0">
                        <a:solidFill>
                          <a:schemeClr val="dk1"/>
                        </a:solidFill>
                      </a:endParaRPr>
                    </a:p>
                    <a:p>
                      <a:pPr marL="0" lvl="0" indent="0" algn="l" rtl="0">
                        <a:spcBef>
                          <a:spcPts val="0"/>
                        </a:spcBef>
                        <a:spcAft>
                          <a:spcPts val="0"/>
                        </a:spcAft>
                        <a:buNone/>
                      </a:pPr>
                      <a:r>
                        <a:rPr lang="en" sz="1000" b="1" dirty="0">
                          <a:solidFill>
                            <a:schemeClr val="dk1"/>
                          </a:solidFill>
                        </a:rPr>
                        <a:t>3-Human Training</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dirty="0">
                          <a:solidFill>
                            <a:schemeClr val="dk1"/>
                          </a:solidFill>
                        </a:rPr>
                        <a:t>Possible</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Major</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Extreme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dirty="0">
                          <a:solidFill>
                            <a:schemeClr val="dk1"/>
                          </a:solidFill>
                        </a:rPr>
                        <a:t>2</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923701">
                <a:tc>
                  <a:txBody>
                    <a:bodyPr/>
                    <a:lstStyle/>
                    <a:p>
                      <a:pPr marL="0" lvl="0" indent="0" algn="ctr" rtl="0">
                        <a:spcBef>
                          <a:spcPts val="0"/>
                        </a:spcBef>
                        <a:spcAft>
                          <a:spcPts val="0"/>
                        </a:spcAft>
                        <a:buNone/>
                      </a:pPr>
                      <a:r>
                        <a:rPr lang="en" sz="1000" b="1">
                          <a:solidFill>
                            <a:schemeClr val="dk1"/>
                          </a:solidFill>
                        </a:rPr>
                        <a:t>Web Services &amp; Mail Services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1-Phishing</a:t>
                      </a:r>
                      <a:endParaRPr sz="1000" b="1" dirty="0">
                        <a:solidFill>
                          <a:schemeClr val="dk1"/>
                        </a:solidFill>
                      </a:endParaRPr>
                    </a:p>
                    <a:p>
                      <a:pPr marL="0" lvl="0" indent="0" algn="l" rtl="0">
                        <a:spcBef>
                          <a:spcPts val="0"/>
                        </a:spcBef>
                        <a:spcAft>
                          <a:spcPts val="0"/>
                        </a:spcAft>
                        <a:buNone/>
                      </a:pPr>
                      <a:r>
                        <a:rPr lang="en" sz="1000" b="1" dirty="0">
                          <a:solidFill>
                            <a:schemeClr val="dk1"/>
                          </a:solidFill>
                        </a:rPr>
                        <a:t>2-DDOS</a:t>
                      </a:r>
                      <a:endParaRPr sz="1000" b="1" dirty="0">
                        <a:solidFill>
                          <a:schemeClr val="dk1"/>
                        </a:solidFill>
                      </a:endParaRPr>
                    </a:p>
                    <a:p>
                      <a:pPr marL="0" lvl="0" indent="0" algn="l" rtl="0">
                        <a:spcBef>
                          <a:spcPts val="0"/>
                        </a:spcBef>
                        <a:spcAft>
                          <a:spcPts val="0"/>
                        </a:spcAft>
                        <a:buNone/>
                      </a:pPr>
                      <a:r>
                        <a:rPr lang="en" sz="1000" b="1" dirty="0">
                          <a:solidFill>
                            <a:schemeClr val="dk1"/>
                          </a:solidFill>
                        </a:rPr>
                        <a:t>3-Brute Forcing</a:t>
                      </a:r>
                      <a:endParaRPr sz="1000" b="1" dirty="0">
                        <a:solidFill>
                          <a:schemeClr val="dk1"/>
                        </a:solidFill>
                      </a:endParaRPr>
                    </a:p>
                    <a:p>
                      <a:pPr marL="0" lvl="0" indent="0" algn="l" rtl="0">
                        <a:spcBef>
                          <a:spcPts val="0"/>
                        </a:spcBef>
                        <a:spcAft>
                          <a:spcPts val="0"/>
                        </a:spcAft>
                        <a:buNone/>
                      </a:pPr>
                      <a:r>
                        <a:rPr lang="en" sz="1000" b="1" dirty="0">
                          <a:solidFill>
                            <a:schemeClr val="dk1"/>
                          </a:solidFill>
                        </a:rPr>
                        <a:t>4-Command Injection</a:t>
                      </a:r>
                      <a:endParaRPr sz="1000" b="1" dirty="0">
                        <a:solidFill>
                          <a:schemeClr val="dk1"/>
                        </a:solidFill>
                      </a:endParaRPr>
                    </a:p>
                    <a:p>
                      <a:pPr marL="0" lvl="0" indent="0" algn="ctr" rtl="0">
                        <a:spcBef>
                          <a:spcPts val="0"/>
                        </a:spcBef>
                        <a:spcAft>
                          <a:spcPts val="0"/>
                        </a:spcAft>
                        <a:buNone/>
                      </a:pP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1-IDS/IPS</a:t>
                      </a:r>
                      <a:br>
                        <a:rPr lang="en" sz="1000" b="1" dirty="0">
                          <a:solidFill>
                            <a:schemeClr val="dk1"/>
                          </a:solidFill>
                        </a:rPr>
                      </a:br>
                      <a:r>
                        <a:rPr lang="en" sz="1000" b="1" dirty="0">
                          <a:solidFill>
                            <a:schemeClr val="dk1"/>
                          </a:solidFill>
                        </a:rPr>
                        <a:t>2-Training </a:t>
                      </a:r>
                      <a:endParaRPr sz="1000" b="1" dirty="0">
                        <a:solidFill>
                          <a:schemeClr val="dk1"/>
                        </a:solidFill>
                      </a:endParaRPr>
                    </a:p>
                    <a:p>
                      <a:pPr marL="0" lvl="0" indent="0" algn="l" rtl="0">
                        <a:spcBef>
                          <a:spcPts val="0"/>
                        </a:spcBef>
                        <a:spcAft>
                          <a:spcPts val="0"/>
                        </a:spcAft>
                        <a:buNone/>
                      </a:pPr>
                      <a:r>
                        <a:rPr lang="en" sz="1000" b="1" dirty="0">
                          <a:solidFill>
                            <a:schemeClr val="dk1"/>
                          </a:solidFill>
                        </a:rPr>
                        <a:t>3-Advanced Firewall</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dirty="0">
                          <a:solidFill>
                            <a:schemeClr val="dk1"/>
                          </a:solidFill>
                        </a:rPr>
                        <a:t>Possible</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Moderate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High</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dirty="0">
                          <a:solidFill>
                            <a:schemeClr val="dk1"/>
                          </a:solidFill>
                        </a:rPr>
                        <a:t>4</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1072690">
                <a:tc>
                  <a:txBody>
                    <a:bodyPr/>
                    <a:lstStyle/>
                    <a:p>
                      <a:pPr marL="0" lvl="0" indent="0" algn="ctr" rtl="0">
                        <a:spcBef>
                          <a:spcPts val="0"/>
                        </a:spcBef>
                        <a:spcAft>
                          <a:spcPts val="0"/>
                        </a:spcAft>
                        <a:buNone/>
                      </a:pPr>
                      <a:r>
                        <a:rPr lang="en" sz="1000" b="1">
                          <a:solidFill>
                            <a:schemeClr val="dk1"/>
                          </a:solidFill>
                        </a:rPr>
                        <a:t>Security &amp; Independent Payment System</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1-Power system Attack</a:t>
                      </a:r>
                      <a:endParaRPr sz="1000" b="1" dirty="0">
                        <a:solidFill>
                          <a:schemeClr val="dk1"/>
                        </a:solidFill>
                      </a:endParaRPr>
                    </a:p>
                    <a:p>
                      <a:pPr marL="0" lvl="0" indent="0" algn="l" rtl="0">
                        <a:spcBef>
                          <a:spcPts val="0"/>
                        </a:spcBef>
                        <a:spcAft>
                          <a:spcPts val="0"/>
                        </a:spcAft>
                        <a:buNone/>
                      </a:pPr>
                      <a:r>
                        <a:rPr lang="en" sz="1000" b="1" dirty="0">
                          <a:solidFill>
                            <a:schemeClr val="dk1"/>
                          </a:solidFill>
                        </a:rPr>
                        <a:t>2-Fake Physical IDs</a:t>
                      </a:r>
                      <a:endParaRPr sz="1000" b="1" dirty="0">
                        <a:solidFill>
                          <a:schemeClr val="dk1"/>
                        </a:solidFill>
                      </a:endParaRPr>
                    </a:p>
                    <a:p>
                      <a:pPr marL="0" lvl="0" indent="0" algn="l" rtl="0">
                        <a:spcBef>
                          <a:spcPts val="0"/>
                        </a:spcBef>
                        <a:spcAft>
                          <a:spcPts val="0"/>
                        </a:spcAft>
                        <a:buNone/>
                      </a:pPr>
                      <a:r>
                        <a:rPr lang="en" sz="1000" b="1" dirty="0">
                          <a:solidFill>
                            <a:schemeClr val="dk1"/>
                          </a:solidFill>
                        </a:rPr>
                        <a:t>3-Masquerade</a:t>
                      </a:r>
                      <a:endParaRPr sz="1000" b="1" dirty="0">
                        <a:solidFill>
                          <a:schemeClr val="dk1"/>
                        </a:solidFill>
                      </a:endParaRPr>
                    </a:p>
                    <a:p>
                      <a:pPr marL="0" lvl="0" indent="0" algn="l" rtl="0">
                        <a:spcBef>
                          <a:spcPts val="0"/>
                        </a:spcBef>
                        <a:spcAft>
                          <a:spcPts val="0"/>
                        </a:spcAft>
                        <a:buNone/>
                      </a:pPr>
                      <a:r>
                        <a:rPr lang="en" sz="1000" b="1" dirty="0">
                          <a:solidFill>
                            <a:schemeClr val="dk1"/>
                          </a:solidFill>
                        </a:rPr>
                        <a:t>4-Fraud</a:t>
                      </a:r>
                      <a:endParaRPr sz="1000" b="1" dirty="0">
                        <a:solidFill>
                          <a:schemeClr val="dk1"/>
                        </a:solidFill>
                      </a:endParaRPr>
                    </a:p>
                    <a:p>
                      <a:pPr marL="0" lvl="0" indent="0" algn="l" rtl="0">
                        <a:spcBef>
                          <a:spcPts val="0"/>
                        </a:spcBef>
                        <a:spcAft>
                          <a:spcPts val="0"/>
                        </a:spcAft>
                        <a:buNone/>
                      </a:pPr>
                      <a:r>
                        <a:rPr lang="en" sz="1000" b="1" dirty="0">
                          <a:solidFill>
                            <a:schemeClr val="dk1"/>
                          </a:solidFill>
                        </a:rPr>
                        <a:t>5-Spamming </a:t>
                      </a:r>
                      <a:endParaRPr sz="1000" b="1" dirty="0">
                        <a:solidFill>
                          <a:schemeClr val="dk1"/>
                        </a:solidFill>
                      </a:endParaRPr>
                    </a:p>
                    <a:p>
                      <a:pPr marL="0" lvl="0" indent="0" algn="l" rtl="0">
                        <a:spcBef>
                          <a:spcPts val="0"/>
                        </a:spcBef>
                        <a:spcAft>
                          <a:spcPts val="0"/>
                        </a:spcAft>
                        <a:buNone/>
                      </a:pPr>
                      <a:r>
                        <a:rPr lang="en" sz="1000" b="1" dirty="0">
                          <a:solidFill>
                            <a:schemeClr val="dk1"/>
                          </a:solidFill>
                        </a:rPr>
                        <a:t>6-Transaction Poisoning </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1-Multi-Factor</a:t>
                      </a:r>
                    </a:p>
                    <a:p>
                      <a:pPr marL="0" lvl="0" indent="0" algn="l" rtl="0">
                        <a:spcBef>
                          <a:spcPts val="0"/>
                        </a:spcBef>
                        <a:spcAft>
                          <a:spcPts val="0"/>
                        </a:spcAft>
                        <a:buNone/>
                      </a:pPr>
                      <a:r>
                        <a:rPr lang="en" sz="1000" b="1" dirty="0">
                          <a:solidFill>
                            <a:schemeClr val="dk1"/>
                          </a:solidFill>
                        </a:rPr>
                        <a:t>2-Authentication </a:t>
                      </a:r>
                      <a:endParaRPr sz="1000" b="1" dirty="0">
                        <a:solidFill>
                          <a:schemeClr val="dk1"/>
                        </a:solidFill>
                      </a:endParaRPr>
                    </a:p>
                    <a:p>
                      <a:pPr marL="0" lvl="0" indent="0" algn="l" rtl="0">
                        <a:spcBef>
                          <a:spcPts val="0"/>
                        </a:spcBef>
                        <a:spcAft>
                          <a:spcPts val="0"/>
                        </a:spcAft>
                        <a:buNone/>
                      </a:pPr>
                      <a:r>
                        <a:rPr lang="en" sz="1000" b="1" dirty="0">
                          <a:solidFill>
                            <a:schemeClr val="dk1"/>
                          </a:solidFill>
                        </a:rPr>
                        <a:t>3-Advanced Alarming system</a:t>
                      </a:r>
                      <a:endParaRPr sz="1000" b="1" dirty="0">
                        <a:solidFill>
                          <a:schemeClr val="dk1"/>
                        </a:solidFill>
                      </a:endParaRPr>
                    </a:p>
                    <a:p>
                      <a:pPr marL="0" lvl="0" indent="0" algn="l" rtl="0">
                        <a:spcBef>
                          <a:spcPts val="0"/>
                        </a:spcBef>
                        <a:spcAft>
                          <a:spcPts val="0"/>
                        </a:spcAft>
                        <a:buNone/>
                      </a:pPr>
                      <a:r>
                        <a:rPr lang="en" sz="1000" b="1" dirty="0">
                          <a:solidFill>
                            <a:schemeClr val="dk1"/>
                          </a:solidFill>
                        </a:rPr>
                        <a:t>4-24/7 Auditing</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Likely </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Major</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Extreme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dirty="0">
                          <a:solidFill>
                            <a:schemeClr val="dk1"/>
                          </a:solidFill>
                        </a:rPr>
                        <a:t>3</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3"/>
          <p:cNvSpPr txBox="1"/>
          <p:nvPr/>
        </p:nvSpPr>
        <p:spPr>
          <a:xfrm>
            <a:off x="2356250" y="-81525"/>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Register:</a:t>
            </a:r>
            <a:endParaRPr sz="1600">
              <a:solidFill>
                <a:schemeClr val="dk1"/>
              </a:solidFill>
              <a:latin typeface="Average"/>
              <a:ea typeface="Average"/>
              <a:cs typeface="Average"/>
              <a:sym typeface="Average"/>
            </a:endParaRPr>
          </a:p>
        </p:txBody>
      </p:sp>
      <p:graphicFrame>
        <p:nvGraphicFramePr>
          <p:cNvPr id="126" name="Google Shape;126;p23"/>
          <p:cNvGraphicFramePr/>
          <p:nvPr>
            <p:extLst>
              <p:ext uri="{D42A27DB-BD31-4B8C-83A1-F6EECF244321}">
                <p14:modId xmlns:p14="http://schemas.microsoft.com/office/powerpoint/2010/main" val="2919246248"/>
              </p:ext>
            </p:extLst>
          </p:nvPr>
        </p:nvGraphicFramePr>
        <p:xfrm>
          <a:off x="180752" y="413175"/>
          <a:ext cx="8686801" cy="2896056"/>
        </p:xfrm>
        <a:graphic>
          <a:graphicData uri="http://schemas.openxmlformats.org/drawingml/2006/table">
            <a:tbl>
              <a:tblPr>
                <a:noFill/>
                <a:tableStyleId>{E4F68107-C26B-4547-95C9-A60D9FAF3E7D}</a:tableStyleId>
              </a:tblPr>
              <a:tblGrid>
                <a:gridCol w="1461017">
                  <a:extLst>
                    <a:ext uri="{9D8B030D-6E8A-4147-A177-3AD203B41FA5}">
                      <a16:colId xmlns:a16="http://schemas.microsoft.com/office/drawing/2014/main" val="20000"/>
                    </a:ext>
                  </a:extLst>
                </a:gridCol>
                <a:gridCol w="1411344">
                  <a:extLst>
                    <a:ext uri="{9D8B030D-6E8A-4147-A177-3AD203B41FA5}">
                      <a16:colId xmlns:a16="http://schemas.microsoft.com/office/drawing/2014/main" val="20001"/>
                    </a:ext>
                  </a:extLst>
                </a:gridCol>
                <a:gridCol w="1977775">
                  <a:extLst>
                    <a:ext uri="{9D8B030D-6E8A-4147-A177-3AD203B41FA5}">
                      <a16:colId xmlns:a16="http://schemas.microsoft.com/office/drawing/2014/main" val="20002"/>
                    </a:ext>
                  </a:extLst>
                </a:gridCol>
                <a:gridCol w="965875">
                  <a:extLst>
                    <a:ext uri="{9D8B030D-6E8A-4147-A177-3AD203B41FA5}">
                      <a16:colId xmlns:a16="http://schemas.microsoft.com/office/drawing/2014/main" val="20003"/>
                    </a:ext>
                  </a:extLst>
                </a:gridCol>
                <a:gridCol w="1023398">
                  <a:extLst>
                    <a:ext uri="{9D8B030D-6E8A-4147-A177-3AD203B41FA5}">
                      <a16:colId xmlns:a16="http://schemas.microsoft.com/office/drawing/2014/main" val="20004"/>
                    </a:ext>
                  </a:extLst>
                </a:gridCol>
                <a:gridCol w="684503">
                  <a:extLst>
                    <a:ext uri="{9D8B030D-6E8A-4147-A177-3AD203B41FA5}">
                      <a16:colId xmlns:a16="http://schemas.microsoft.com/office/drawing/2014/main" val="20005"/>
                    </a:ext>
                  </a:extLst>
                </a:gridCol>
                <a:gridCol w="1162889">
                  <a:extLst>
                    <a:ext uri="{9D8B030D-6E8A-4147-A177-3AD203B41FA5}">
                      <a16:colId xmlns:a16="http://schemas.microsoft.com/office/drawing/2014/main" val="20006"/>
                    </a:ext>
                  </a:extLst>
                </a:gridCol>
              </a:tblGrid>
              <a:tr h="508588">
                <a:tc>
                  <a:txBody>
                    <a:bodyPr/>
                    <a:lstStyle/>
                    <a:p>
                      <a:pPr marL="0" lvl="0" indent="0" algn="ctr" rtl="0">
                        <a:spcBef>
                          <a:spcPts val="0"/>
                        </a:spcBef>
                        <a:spcAft>
                          <a:spcPts val="0"/>
                        </a:spcAft>
                        <a:buNone/>
                      </a:pPr>
                      <a:r>
                        <a:rPr lang="en" sz="1000" b="1">
                          <a:solidFill>
                            <a:schemeClr val="dk1"/>
                          </a:solidFill>
                        </a:rPr>
                        <a:t>Assets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Threats/</a:t>
                      </a:r>
                      <a:endParaRPr sz="1000" b="1">
                        <a:solidFill>
                          <a:schemeClr val="dk1"/>
                        </a:solidFill>
                      </a:endParaRPr>
                    </a:p>
                    <a:p>
                      <a:pPr marL="0" lvl="0" indent="0" algn="ctr" rtl="0">
                        <a:spcBef>
                          <a:spcPts val="0"/>
                        </a:spcBef>
                        <a:spcAft>
                          <a:spcPts val="0"/>
                        </a:spcAft>
                        <a:buNone/>
                      </a:pPr>
                      <a:r>
                        <a:rPr lang="en" sz="1000" b="1">
                          <a:solidFill>
                            <a:schemeClr val="dk1"/>
                          </a:solidFill>
                        </a:rPr>
                        <a:t>Vulnerability</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Existing Controls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Likelihood</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Consequence </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Level of Risk</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Risk priority</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985418">
                <a:tc>
                  <a:txBody>
                    <a:bodyPr/>
                    <a:lstStyle/>
                    <a:p>
                      <a:pPr marL="0" lvl="0" indent="0" algn="ctr" rtl="0">
                        <a:spcBef>
                          <a:spcPts val="0"/>
                        </a:spcBef>
                        <a:spcAft>
                          <a:spcPts val="0"/>
                        </a:spcAft>
                        <a:buNone/>
                      </a:pPr>
                      <a:r>
                        <a:rPr lang="en" sz="1000" b="1">
                          <a:solidFill>
                            <a:schemeClr val="dk1"/>
                          </a:solidFill>
                        </a:rPr>
                        <a:t>Backup-links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1-Single point of failure </a:t>
                      </a:r>
                      <a:endParaRPr sz="1000" b="1" dirty="0">
                        <a:solidFill>
                          <a:schemeClr val="dk1"/>
                        </a:solidFill>
                      </a:endParaRPr>
                    </a:p>
                    <a:p>
                      <a:pPr marL="0" lvl="0" indent="0" algn="l" rtl="0">
                        <a:spcBef>
                          <a:spcPts val="0"/>
                        </a:spcBef>
                        <a:spcAft>
                          <a:spcPts val="0"/>
                        </a:spcAft>
                        <a:buNone/>
                      </a:pPr>
                      <a:r>
                        <a:rPr lang="en" sz="1000" b="1" dirty="0">
                          <a:solidFill>
                            <a:schemeClr val="dk1"/>
                          </a:solidFill>
                        </a:rPr>
                        <a:t>2-Lack of Accountability</a:t>
                      </a:r>
                      <a:endParaRPr sz="1000" b="1" dirty="0">
                        <a:solidFill>
                          <a:schemeClr val="dk1"/>
                        </a:solidFill>
                      </a:endParaRPr>
                    </a:p>
                    <a:p>
                      <a:pPr marL="0" lvl="0" indent="0" algn="ctr" rtl="0">
                        <a:spcBef>
                          <a:spcPts val="0"/>
                        </a:spcBef>
                        <a:spcAft>
                          <a:spcPts val="0"/>
                        </a:spcAft>
                        <a:buNone/>
                      </a:pP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1-Keeping the backup links off the public network</a:t>
                      </a:r>
                    </a:p>
                    <a:p>
                      <a:pPr marL="0" lvl="0" indent="0" algn="l" rtl="0">
                        <a:spcBef>
                          <a:spcPts val="0"/>
                        </a:spcBef>
                        <a:spcAft>
                          <a:spcPts val="0"/>
                        </a:spcAft>
                        <a:buNone/>
                      </a:pPr>
                      <a:endParaRPr sz="1000" b="1" dirty="0">
                        <a:solidFill>
                          <a:schemeClr val="dk1"/>
                        </a:solidFill>
                      </a:endParaRPr>
                    </a:p>
                    <a:p>
                      <a:pPr marL="0" lvl="0" indent="0" algn="l" rtl="0">
                        <a:spcBef>
                          <a:spcPts val="0"/>
                        </a:spcBef>
                        <a:spcAft>
                          <a:spcPts val="0"/>
                        </a:spcAft>
                        <a:buNone/>
                      </a:pPr>
                      <a:r>
                        <a:rPr lang="en" sz="1000" b="1" dirty="0">
                          <a:solidFill>
                            <a:schemeClr val="dk1"/>
                          </a:solidFill>
                        </a:rPr>
                        <a:t>2-Frequent monitoring</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Rare </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Catastrophic </a:t>
                      </a:r>
                      <a:endParaRPr sz="1000" b="1">
                        <a:solidFill>
                          <a:schemeClr val="dk1"/>
                        </a:solidFill>
                      </a:endParaRPr>
                    </a:p>
                    <a:p>
                      <a:pPr marL="0" lvl="0" indent="0" algn="ctr" rtl="0">
                        <a:spcBef>
                          <a:spcPts val="0"/>
                        </a:spcBef>
                        <a:spcAft>
                          <a:spcPts val="0"/>
                        </a:spcAft>
                        <a:buNone/>
                      </a:pP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High</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dirty="0">
                          <a:solidFill>
                            <a:schemeClr val="dk1"/>
                          </a:solidFill>
                        </a:rPr>
                        <a:t>2</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1144363">
                <a:tc>
                  <a:txBody>
                    <a:bodyPr/>
                    <a:lstStyle/>
                    <a:p>
                      <a:pPr marL="0" lvl="0" indent="0" algn="ctr" rtl="0">
                        <a:spcBef>
                          <a:spcPts val="0"/>
                        </a:spcBef>
                        <a:spcAft>
                          <a:spcPts val="0"/>
                        </a:spcAft>
                        <a:buNone/>
                      </a:pPr>
                      <a:r>
                        <a:rPr lang="en" sz="1000" b="1">
                          <a:solidFill>
                            <a:schemeClr val="dk1"/>
                          </a:solidFill>
                        </a:rPr>
                        <a:t>Employees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1-Social Engineering</a:t>
                      </a:r>
                    </a:p>
                    <a:p>
                      <a:pPr marL="0" lvl="0" indent="0" algn="l" rtl="0">
                        <a:spcBef>
                          <a:spcPts val="0"/>
                        </a:spcBef>
                        <a:spcAft>
                          <a:spcPts val="0"/>
                        </a:spcAft>
                        <a:buNone/>
                      </a:pPr>
                      <a:endParaRPr sz="1000" b="1" dirty="0">
                        <a:solidFill>
                          <a:schemeClr val="dk1"/>
                        </a:solidFill>
                      </a:endParaRPr>
                    </a:p>
                    <a:p>
                      <a:pPr marL="0" lvl="0" indent="0" algn="l" rtl="0">
                        <a:spcBef>
                          <a:spcPts val="0"/>
                        </a:spcBef>
                        <a:spcAft>
                          <a:spcPts val="0"/>
                        </a:spcAft>
                        <a:buNone/>
                      </a:pPr>
                      <a:r>
                        <a:rPr lang="en" sz="1000" b="1" dirty="0">
                          <a:solidFill>
                            <a:schemeClr val="dk1"/>
                          </a:solidFill>
                        </a:rPr>
                        <a:t>2-Workspace Hijacking</a:t>
                      </a:r>
                    </a:p>
                    <a:p>
                      <a:pPr marL="0" lvl="0" indent="0" algn="l" rtl="0">
                        <a:spcBef>
                          <a:spcPts val="0"/>
                        </a:spcBef>
                        <a:spcAft>
                          <a:spcPts val="0"/>
                        </a:spcAft>
                        <a:buNone/>
                      </a:pPr>
                      <a:endParaRPr sz="1000" b="1" dirty="0">
                        <a:solidFill>
                          <a:schemeClr val="dk1"/>
                        </a:solidFill>
                      </a:endParaRPr>
                    </a:p>
                    <a:p>
                      <a:pPr marL="0" lvl="0" indent="0" algn="l" rtl="0">
                        <a:spcBef>
                          <a:spcPts val="0"/>
                        </a:spcBef>
                        <a:spcAft>
                          <a:spcPts val="0"/>
                        </a:spcAft>
                        <a:buNone/>
                      </a:pPr>
                      <a:r>
                        <a:rPr lang="en" sz="1000" b="1" dirty="0">
                          <a:solidFill>
                            <a:schemeClr val="dk1"/>
                          </a:solidFill>
                        </a:rPr>
                        <a:t>3-Lack of Awareness</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1-Educational Awareness </a:t>
                      </a:r>
                      <a:endParaRPr sz="1000" b="1" dirty="0">
                        <a:solidFill>
                          <a:schemeClr val="dk1"/>
                        </a:solidFill>
                      </a:endParaRPr>
                    </a:p>
                    <a:p>
                      <a:pPr marL="0" lvl="0" indent="0" algn="l" rtl="0">
                        <a:spcBef>
                          <a:spcPts val="0"/>
                        </a:spcBef>
                        <a:spcAft>
                          <a:spcPts val="0"/>
                        </a:spcAft>
                        <a:buNone/>
                      </a:pPr>
                      <a:r>
                        <a:rPr lang="en" sz="1000" b="1" dirty="0">
                          <a:solidFill>
                            <a:schemeClr val="dk1"/>
                          </a:solidFill>
                        </a:rPr>
                        <a:t>2-Session Timeout </a:t>
                      </a:r>
                      <a:endParaRPr sz="1000" b="1" dirty="0">
                        <a:solidFill>
                          <a:schemeClr val="dk1"/>
                        </a:solidFill>
                      </a:endParaRPr>
                    </a:p>
                    <a:p>
                      <a:pPr marL="0" lvl="0" indent="0" algn="l" rtl="0">
                        <a:spcBef>
                          <a:spcPts val="0"/>
                        </a:spcBef>
                        <a:spcAft>
                          <a:spcPts val="0"/>
                        </a:spcAft>
                        <a:buNone/>
                      </a:pPr>
                      <a:r>
                        <a:rPr lang="en" sz="1000" b="1" dirty="0">
                          <a:solidFill>
                            <a:schemeClr val="dk1"/>
                          </a:solidFill>
                        </a:rPr>
                        <a:t>3-Session monitoring </a:t>
                      </a:r>
                      <a:endParaRPr sz="1000" b="1" dirty="0">
                        <a:solidFill>
                          <a:schemeClr val="dk1"/>
                        </a:solidFill>
                      </a:endParaRPr>
                    </a:p>
                    <a:p>
                      <a:pPr marL="0" lvl="0" indent="0" algn="l" rtl="0">
                        <a:spcBef>
                          <a:spcPts val="0"/>
                        </a:spcBef>
                        <a:spcAft>
                          <a:spcPts val="0"/>
                        </a:spcAft>
                        <a:buNone/>
                      </a:pPr>
                      <a:r>
                        <a:rPr lang="en" sz="1000" b="1" dirty="0">
                          <a:solidFill>
                            <a:schemeClr val="dk1"/>
                          </a:solidFill>
                        </a:rPr>
                        <a:t>4-Least Privileges</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dirty="0">
                          <a:solidFill>
                            <a:schemeClr val="dk1"/>
                          </a:solidFill>
                        </a:rPr>
                        <a:t>Likely</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Major</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High</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dirty="0">
                          <a:solidFill>
                            <a:schemeClr val="dk1"/>
                          </a:solidFill>
                        </a:rPr>
                        <a:t>4</a:t>
                      </a:r>
                      <a:endParaRPr sz="1000" b="1" dirty="0">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127" name="Google Shape;127;p23"/>
          <p:cNvPicPr preferRelativeResize="0"/>
          <p:nvPr/>
        </p:nvPicPr>
        <p:blipFill>
          <a:blip r:embed="rId3">
            <a:alphaModFix/>
          </a:blip>
          <a:stretch>
            <a:fillRect/>
          </a:stretch>
        </p:blipFill>
        <p:spPr>
          <a:xfrm>
            <a:off x="0" y="3247725"/>
            <a:ext cx="1895776" cy="1895776"/>
          </a:xfrm>
          <a:prstGeom prst="rect">
            <a:avLst/>
          </a:prstGeom>
          <a:noFill/>
          <a:ln>
            <a:noFill/>
          </a:ln>
        </p:spPr>
      </p:pic>
      <p:sp>
        <p:nvSpPr>
          <p:cNvPr id="2" name="TextBox 1">
            <a:extLst>
              <a:ext uri="{FF2B5EF4-FFF2-40B4-BE49-F238E27FC236}">
                <a16:creationId xmlns:a16="http://schemas.microsoft.com/office/drawing/2014/main" id="{72E27461-F4B6-4640-9443-127F155395ED}"/>
              </a:ext>
            </a:extLst>
          </p:cNvPr>
          <p:cNvSpPr txBox="1"/>
          <p:nvPr/>
        </p:nvSpPr>
        <p:spPr>
          <a:xfrm>
            <a:off x="1850986" y="4799898"/>
            <a:ext cx="1149674" cy="307777"/>
          </a:xfrm>
          <a:prstGeom prst="rect">
            <a:avLst/>
          </a:prstGeom>
          <a:noFill/>
        </p:spPr>
        <p:txBody>
          <a:bodyPr wrap="none" rtlCol="0">
            <a:spAutoFit/>
          </a:bodyPr>
          <a:lstStyle/>
          <a:p>
            <a:r>
              <a:rPr lang="en-US" dirty="0"/>
              <a:t>30 30 37 0A</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graphicFrame>
        <p:nvGraphicFramePr>
          <p:cNvPr id="132" name="Google Shape;132;p24"/>
          <p:cNvGraphicFramePr/>
          <p:nvPr>
            <p:extLst>
              <p:ext uri="{D42A27DB-BD31-4B8C-83A1-F6EECF244321}">
                <p14:modId xmlns:p14="http://schemas.microsoft.com/office/powerpoint/2010/main" val="2913551005"/>
              </p:ext>
            </p:extLst>
          </p:nvPr>
        </p:nvGraphicFramePr>
        <p:xfrm>
          <a:off x="205000" y="413175"/>
          <a:ext cx="8432250" cy="4251650"/>
        </p:xfrm>
        <a:graphic>
          <a:graphicData uri="http://schemas.openxmlformats.org/drawingml/2006/table">
            <a:tbl>
              <a:tblPr>
                <a:noFill/>
                <a:tableStyleId>{E4F68107-C26B-4547-95C9-A60D9FAF3E7D}</a:tableStyleId>
              </a:tblPr>
              <a:tblGrid>
                <a:gridCol w="4216125">
                  <a:extLst>
                    <a:ext uri="{9D8B030D-6E8A-4147-A177-3AD203B41FA5}">
                      <a16:colId xmlns:a16="http://schemas.microsoft.com/office/drawing/2014/main" val="20000"/>
                    </a:ext>
                  </a:extLst>
                </a:gridCol>
                <a:gridCol w="4216125">
                  <a:extLst>
                    <a:ext uri="{9D8B030D-6E8A-4147-A177-3AD203B41FA5}">
                      <a16:colId xmlns:a16="http://schemas.microsoft.com/office/drawing/2014/main" val="20001"/>
                    </a:ext>
                  </a:extLst>
                </a:gridCol>
              </a:tblGrid>
              <a:tr h="485975">
                <a:tc>
                  <a:txBody>
                    <a:bodyPr/>
                    <a:lstStyle/>
                    <a:p>
                      <a:pPr marL="0" lvl="0" indent="0" algn="l" rtl="0">
                        <a:spcBef>
                          <a:spcPts val="0"/>
                        </a:spcBef>
                        <a:spcAft>
                          <a:spcPts val="0"/>
                        </a:spcAft>
                        <a:buNone/>
                      </a:pPr>
                      <a:r>
                        <a:rPr lang="en" sz="1000" b="1">
                          <a:solidFill>
                            <a:schemeClr val="dk1"/>
                          </a:solidFill>
                        </a:rPr>
                        <a:t>Asset</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Communication links</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67300">
                <a:tc>
                  <a:txBody>
                    <a:bodyPr/>
                    <a:lstStyle/>
                    <a:p>
                      <a:pPr marL="0" marR="0" lvl="0" indent="0" algn="l" rtl="0">
                        <a:spcBef>
                          <a:spcPts val="0"/>
                        </a:spcBef>
                        <a:spcAft>
                          <a:spcPts val="0"/>
                        </a:spcAft>
                        <a:buNone/>
                      </a:pPr>
                      <a:r>
                        <a:rPr lang="en" sz="1000" b="1">
                          <a:solidFill>
                            <a:schemeClr val="dk1"/>
                          </a:solidFill>
                        </a:rPr>
                        <a:t>THREATS: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DDOS/ Unauthorized-access / Man in the middle attacks</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885925">
                <a:tc>
                  <a:txBody>
                    <a:bodyPr/>
                    <a:lstStyle/>
                    <a:p>
                      <a:pPr marL="0" marR="0" lvl="0" indent="0" algn="l" rtl="0">
                        <a:spcBef>
                          <a:spcPts val="0"/>
                        </a:spcBef>
                        <a:spcAft>
                          <a:spcPts val="0"/>
                        </a:spcAft>
                        <a:buNone/>
                      </a:pPr>
                      <a:r>
                        <a:rPr lang="en" sz="1000" b="1">
                          <a:solidFill>
                            <a:schemeClr val="dk1"/>
                          </a:solidFill>
                        </a:rPr>
                        <a:t>IMPACTS: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Possible life loss</a:t>
                      </a:r>
                      <a:endParaRPr sz="1000" b="1">
                        <a:solidFill>
                          <a:schemeClr val="dk1"/>
                        </a:solidFill>
                      </a:endParaRPr>
                    </a:p>
                    <a:p>
                      <a:pPr marL="0" lvl="0" indent="0" algn="l" rtl="0">
                        <a:spcBef>
                          <a:spcPts val="0"/>
                        </a:spcBef>
                        <a:spcAft>
                          <a:spcPts val="0"/>
                        </a:spcAft>
                        <a:buNone/>
                      </a:pPr>
                      <a:r>
                        <a:rPr lang="en" sz="1000" b="1">
                          <a:solidFill>
                            <a:schemeClr val="dk1"/>
                          </a:solidFill>
                        </a:rPr>
                        <a:t>Integrity Damage</a:t>
                      </a:r>
                      <a:endParaRPr sz="1000" b="1">
                        <a:solidFill>
                          <a:schemeClr val="dk1"/>
                        </a:solidFill>
                      </a:endParaRPr>
                    </a:p>
                    <a:p>
                      <a:pPr marL="0" lvl="0" indent="0" algn="l" rtl="0">
                        <a:spcBef>
                          <a:spcPts val="0"/>
                        </a:spcBef>
                        <a:spcAft>
                          <a:spcPts val="0"/>
                        </a:spcAft>
                        <a:buNone/>
                      </a:pPr>
                      <a:r>
                        <a:rPr lang="en" sz="1000" b="1">
                          <a:solidFill>
                            <a:schemeClr val="dk1"/>
                          </a:solidFill>
                        </a:rPr>
                        <a:t>Loss of reputation</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92825">
                <a:tc>
                  <a:txBody>
                    <a:bodyPr/>
                    <a:lstStyle/>
                    <a:p>
                      <a:pPr marL="0" marR="0" lvl="0" indent="0" algn="l" rtl="0">
                        <a:spcBef>
                          <a:spcPts val="0"/>
                        </a:spcBef>
                        <a:spcAft>
                          <a:spcPts val="0"/>
                        </a:spcAft>
                        <a:buNone/>
                      </a:pPr>
                      <a:r>
                        <a:rPr lang="en" sz="1000" b="1">
                          <a:solidFill>
                            <a:schemeClr val="dk1"/>
                          </a:solidFill>
                        </a:rPr>
                        <a:t>SUGGESTED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1) Training </a:t>
                      </a:r>
                      <a:endParaRPr sz="1000" b="1">
                        <a:solidFill>
                          <a:schemeClr val="dk1"/>
                        </a:solidFill>
                      </a:endParaRPr>
                    </a:p>
                    <a:p>
                      <a:pPr marL="0" lvl="0" indent="0" algn="l" rtl="0">
                        <a:spcBef>
                          <a:spcPts val="0"/>
                        </a:spcBef>
                        <a:spcAft>
                          <a:spcPts val="0"/>
                        </a:spcAft>
                        <a:buNone/>
                      </a:pPr>
                      <a:r>
                        <a:rPr lang="en" sz="1000" b="1">
                          <a:solidFill>
                            <a:schemeClr val="dk1"/>
                          </a:solidFill>
                        </a:rPr>
                        <a:t>2) Classifying and splitting the channels </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5975">
                <a:tc>
                  <a:txBody>
                    <a:bodyPr/>
                    <a:lstStyle/>
                    <a:p>
                      <a:pPr marL="0" marR="0" lvl="0" indent="0" algn="l" rtl="0">
                        <a:spcBef>
                          <a:spcPts val="0"/>
                        </a:spcBef>
                        <a:spcAft>
                          <a:spcPts val="0"/>
                        </a:spcAft>
                        <a:buNone/>
                      </a:pPr>
                      <a:r>
                        <a:rPr lang="en" sz="1000" b="1">
                          <a:solidFill>
                            <a:schemeClr val="dk1"/>
                          </a:solidFill>
                        </a:rPr>
                        <a:t>SELECTED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1 2 </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747675">
                <a:tc>
                  <a:txBody>
                    <a:bodyPr/>
                    <a:lstStyle/>
                    <a:p>
                      <a:pPr marL="0" marR="0" lvl="0" indent="0" algn="l" rtl="0">
                        <a:spcBef>
                          <a:spcPts val="0"/>
                        </a:spcBef>
                        <a:spcAft>
                          <a:spcPts val="0"/>
                        </a:spcAft>
                        <a:buNone/>
                      </a:pPr>
                      <a:r>
                        <a:rPr lang="en" sz="1000" b="1">
                          <a:solidFill>
                            <a:schemeClr val="dk1"/>
                          </a:solidFill>
                        </a:rPr>
                        <a:t>REQUIRED ACTIONS: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Training the employees on the new classifying system</a:t>
                      </a:r>
                      <a:endParaRPr sz="1000"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5975">
                <a:tc>
                  <a:txBody>
                    <a:bodyPr/>
                    <a:lstStyle/>
                    <a:p>
                      <a:pPr marL="0" marR="0" lvl="0" indent="0" algn="l" rtl="0">
                        <a:spcBef>
                          <a:spcPts val="0"/>
                        </a:spcBef>
                        <a:spcAft>
                          <a:spcPts val="0"/>
                        </a:spcAft>
                        <a:buNone/>
                      </a:pPr>
                      <a:r>
                        <a:rPr lang="en" sz="1000" b="1">
                          <a:solidFill>
                            <a:schemeClr val="dk1"/>
                          </a:solidFill>
                        </a:rPr>
                        <a:t>RESPONSIBLE PERSON:</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Chief Technology Officer</a:t>
                      </a:r>
                      <a:endParaRPr sz="1000"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33" name="Google Shape;133;p24"/>
          <p:cNvSpPr txBox="1"/>
          <p:nvPr/>
        </p:nvSpPr>
        <p:spPr>
          <a:xfrm>
            <a:off x="2356250" y="-81525"/>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Plan Implementation:</a:t>
            </a:r>
            <a:endParaRPr sz="1600">
              <a:solidFill>
                <a:schemeClr val="dk1"/>
              </a:solidFill>
              <a:latin typeface="Average"/>
              <a:ea typeface="Average"/>
              <a:cs typeface="Average"/>
              <a:sym typeface="Averag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graphicFrame>
        <p:nvGraphicFramePr>
          <p:cNvPr id="138" name="Google Shape;138;p25"/>
          <p:cNvGraphicFramePr/>
          <p:nvPr>
            <p:extLst>
              <p:ext uri="{D42A27DB-BD31-4B8C-83A1-F6EECF244321}">
                <p14:modId xmlns:p14="http://schemas.microsoft.com/office/powerpoint/2010/main" val="3776964943"/>
              </p:ext>
            </p:extLst>
          </p:nvPr>
        </p:nvGraphicFramePr>
        <p:xfrm>
          <a:off x="116651" y="290547"/>
          <a:ext cx="8835656" cy="4720768"/>
        </p:xfrm>
        <a:graphic>
          <a:graphicData uri="http://schemas.openxmlformats.org/drawingml/2006/table">
            <a:tbl>
              <a:tblPr>
                <a:noFill/>
                <a:tableStyleId>{E4F68107-C26B-4547-95C9-A60D9FAF3E7D}</a:tableStyleId>
              </a:tblPr>
              <a:tblGrid>
                <a:gridCol w="4284764">
                  <a:extLst>
                    <a:ext uri="{9D8B030D-6E8A-4147-A177-3AD203B41FA5}">
                      <a16:colId xmlns:a16="http://schemas.microsoft.com/office/drawing/2014/main" val="20000"/>
                    </a:ext>
                  </a:extLst>
                </a:gridCol>
                <a:gridCol w="4550892">
                  <a:extLst>
                    <a:ext uri="{9D8B030D-6E8A-4147-A177-3AD203B41FA5}">
                      <a16:colId xmlns:a16="http://schemas.microsoft.com/office/drawing/2014/main" val="20001"/>
                    </a:ext>
                  </a:extLst>
                </a:gridCol>
              </a:tblGrid>
              <a:tr h="357516">
                <a:tc>
                  <a:txBody>
                    <a:bodyPr/>
                    <a:lstStyle/>
                    <a:p>
                      <a:pPr marL="0" lvl="0" indent="0" algn="l" rtl="0">
                        <a:spcBef>
                          <a:spcPts val="0"/>
                        </a:spcBef>
                        <a:spcAft>
                          <a:spcPts val="0"/>
                        </a:spcAft>
                        <a:buNone/>
                      </a:pPr>
                      <a:r>
                        <a:rPr lang="en" sz="1000" b="1">
                          <a:solidFill>
                            <a:schemeClr val="dk1"/>
                          </a:solidFill>
                        </a:rPr>
                        <a:t>  Asset</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Data Base</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73894">
                <a:tc>
                  <a:txBody>
                    <a:bodyPr/>
                    <a:lstStyle/>
                    <a:p>
                      <a:pPr marL="0" marR="0" lvl="0" indent="0" algn="l" rtl="0">
                        <a:spcBef>
                          <a:spcPts val="0"/>
                        </a:spcBef>
                        <a:spcAft>
                          <a:spcPts val="0"/>
                        </a:spcAft>
                        <a:buNone/>
                      </a:pPr>
                      <a:r>
                        <a:rPr lang="en" sz="1000" b="1" dirty="0">
                          <a:solidFill>
                            <a:schemeClr val="dk1"/>
                          </a:solidFill>
                        </a:rPr>
                        <a:t>THREATS:</a:t>
                      </a:r>
                      <a:endParaRPr sz="1000" b="1" dirty="0">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Human Error / Surrounding Environment / DDOS/ Misconfigurations / Weak Audit Trail</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902948">
                <a:tc>
                  <a:txBody>
                    <a:bodyPr/>
                    <a:lstStyle/>
                    <a:p>
                      <a:pPr marL="0" marR="0" lvl="0" indent="0" algn="l" rtl="0">
                        <a:spcBef>
                          <a:spcPts val="0"/>
                        </a:spcBef>
                        <a:spcAft>
                          <a:spcPts val="0"/>
                        </a:spcAft>
                        <a:buNone/>
                      </a:pPr>
                      <a:r>
                        <a:rPr lang="en" sz="1000" b="1">
                          <a:solidFill>
                            <a:schemeClr val="dk1"/>
                          </a:solidFill>
                        </a:rPr>
                        <a:t>IMPACTS: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Financial Damage</a:t>
                      </a:r>
                      <a:endParaRPr sz="1000" b="1">
                        <a:solidFill>
                          <a:schemeClr val="dk1"/>
                        </a:solidFill>
                      </a:endParaRPr>
                    </a:p>
                    <a:p>
                      <a:pPr marL="0" lvl="0" indent="0" algn="l" rtl="0">
                        <a:spcBef>
                          <a:spcPts val="0"/>
                        </a:spcBef>
                        <a:spcAft>
                          <a:spcPts val="0"/>
                        </a:spcAft>
                        <a:buNone/>
                      </a:pPr>
                      <a:r>
                        <a:rPr lang="en" sz="1000" b="1">
                          <a:solidFill>
                            <a:schemeClr val="dk1"/>
                          </a:solidFill>
                        </a:rPr>
                        <a:t>Data leak</a:t>
                      </a:r>
                      <a:endParaRPr sz="1000" b="1">
                        <a:solidFill>
                          <a:schemeClr val="dk1"/>
                        </a:solidFill>
                      </a:endParaRPr>
                    </a:p>
                    <a:p>
                      <a:pPr marL="0" lvl="0" indent="0" algn="l" rtl="0">
                        <a:spcBef>
                          <a:spcPts val="0"/>
                        </a:spcBef>
                        <a:spcAft>
                          <a:spcPts val="0"/>
                        </a:spcAft>
                        <a:buNone/>
                      </a:pPr>
                      <a:r>
                        <a:rPr lang="en" sz="1000" b="1">
                          <a:solidFill>
                            <a:schemeClr val="dk1"/>
                          </a:solidFill>
                        </a:rPr>
                        <a:t>Loss of Reputation</a:t>
                      </a:r>
                      <a:endParaRPr sz="1000" b="1">
                        <a:solidFill>
                          <a:schemeClr val="dk1"/>
                        </a:solidFill>
                      </a:endParaRPr>
                    </a:p>
                    <a:p>
                      <a:pPr marL="0" lvl="0" indent="0" algn="l" rtl="0">
                        <a:spcBef>
                          <a:spcPts val="0"/>
                        </a:spcBef>
                        <a:spcAft>
                          <a:spcPts val="0"/>
                        </a:spcAft>
                        <a:buNone/>
                      </a:pPr>
                      <a:r>
                        <a:rPr lang="en" sz="1000" b="1">
                          <a:solidFill>
                            <a:schemeClr val="dk1"/>
                          </a:solidFill>
                        </a:rPr>
                        <a:t>Data may he held for Ransom</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1279186">
                <a:tc>
                  <a:txBody>
                    <a:bodyPr/>
                    <a:lstStyle/>
                    <a:p>
                      <a:pPr marL="0" marR="0" lvl="0" indent="0" algn="l" rtl="0">
                        <a:spcBef>
                          <a:spcPts val="0"/>
                        </a:spcBef>
                        <a:spcAft>
                          <a:spcPts val="0"/>
                        </a:spcAft>
                        <a:buNone/>
                      </a:pPr>
                      <a:r>
                        <a:rPr lang="en" sz="1000" b="1" dirty="0">
                          <a:solidFill>
                            <a:schemeClr val="dk1"/>
                          </a:solidFill>
                        </a:rPr>
                        <a:t>SUGGESTED CONTROLS:</a:t>
                      </a:r>
                      <a:endParaRPr sz="1000" b="1" dirty="0">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latin typeface="Calibri"/>
                          <a:ea typeface="Calibri"/>
                          <a:cs typeface="Calibri"/>
                          <a:sym typeface="Calibri"/>
                        </a:rPr>
                        <a:t>1) Maintenance and update</a:t>
                      </a:r>
                      <a:endParaRPr sz="1000" b="1" dirty="0">
                        <a:solidFill>
                          <a:schemeClr val="dk1"/>
                        </a:solidFill>
                        <a:latin typeface="Calibri"/>
                        <a:ea typeface="Calibri"/>
                        <a:cs typeface="Calibri"/>
                        <a:sym typeface="Calibri"/>
                      </a:endParaRPr>
                    </a:p>
                    <a:p>
                      <a:pPr marL="0" lvl="0" indent="0" algn="l" rtl="0">
                        <a:spcBef>
                          <a:spcPts val="0"/>
                        </a:spcBef>
                        <a:spcAft>
                          <a:spcPts val="0"/>
                        </a:spcAft>
                        <a:buNone/>
                      </a:pPr>
                      <a:r>
                        <a:rPr lang="en" sz="1000" b="1" dirty="0">
                          <a:solidFill>
                            <a:schemeClr val="dk1"/>
                          </a:solidFill>
                          <a:latin typeface="Calibri"/>
                          <a:ea typeface="Calibri"/>
                          <a:cs typeface="Calibri"/>
                          <a:sym typeface="Calibri"/>
                        </a:rPr>
                        <a:t>2) Training</a:t>
                      </a:r>
                      <a:endParaRPr sz="1000" b="1" dirty="0">
                        <a:solidFill>
                          <a:schemeClr val="dk1"/>
                        </a:solidFill>
                        <a:latin typeface="Calibri"/>
                        <a:ea typeface="Calibri"/>
                        <a:cs typeface="Calibri"/>
                        <a:sym typeface="Calibri"/>
                      </a:endParaRPr>
                    </a:p>
                    <a:p>
                      <a:pPr marL="0" lvl="0" indent="0" algn="l" rtl="0">
                        <a:spcBef>
                          <a:spcPts val="0"/>
                        </a:spcBef>
                        <a:spcAft>
                          <a:spcPts val="0"/>
                        </a:spcAft>
                        <a:buNone/>
                      </a:pPr>
                      <a:r>
                        <a:rPr lang="en" sz="1000" b="1" dirty="0">
                          <a:solidFill>
                            <a:schemeClr val="dk1"/>
                          </a:solidFill>
                          <a:latin typeface="Calibri"/>
                          <a:ea typeface="Calibri"/>
                          <a:cs typeface="Calibri"/>
                          <a:sym typeface="Calibri"/>
                        </a:rPr>
                        <a:t>3) Using IDS and IPS</a:t>
                      </a:r>
                      <a:endParaRPr sz="1000" b="1" dirty="0">
                        <a:solidFill>
                          <a:schemeClr val="dk1"/>
                        </a:solidFill>
                        <a:latin typeface="Calibri"/>
                        <a:ea typeface="Calibri"/>
                        <a:cs typeface="Calibri"/>
                        <a:sym typeface="Calibri"/>
                      </a:endParaRPr>
                    </a:p>
                    <a:p>
                      <a:pPr marL="0" lvl="0" indent="0" algn="l" rtl="0">
                        <a:spcBef>
                          <a:spcPts val="0"/>
                        </a:spcBef>
                        <a:spcAft>
                          <a:spcPts val="0"/>
                        </a:spcAft>
                        <a:buNone/>
                      </a:pPr>
                      <a:r>
                        <a:rPr lang="en" sz="1000" b="1" dirty="0">
                          <a:solidFill>
                            <a:schemeClr val="dk1"/>
                          </a:solidFill>
                          <a:latin typeface="Calibri"/>
                          <a:ea typeface="Calibri"/>
                          <a:cs typeface="Calibri"/>
                          <a:sym typeface="Calibri"/>
                        </a:rPr>
                        <a:t>4) Backups</a:t>
                      </a:r>
                      <a:endParaRPr sz="1000" b="1" dirty="0">
                        <a:solidFill>
                          <a:schemeClr val="dk1"/>
                        </a:solidFill>
                        <a:latin typeface="Calibri"/>
                        <a:ea typeface="Calibri"/>
                        <a:cs typeface="Calibri"/>
                        <a:sym typeface="Calibri"/>
                      </a:endParaRPr>
                    </a:p>
                    <a:p>
                      <a:pPr marL="0" lvl="0" indent="0" algn="l" rtl="0">
                        <a:spcBef>
                          <a:spcPts val="0"/>
                        </a:spcBef>
                        <a:spcAft>
                          <a:spcPts val="0"/>
                        </a:spcAft>
                        <a:buNone/>
                      </a:pPr>
                      <a:r>
                        <a:rPr lang="en" sz="1000" b="1" dirty="0">
                          <a:solidFill>
                            <a:schemeClr val="dk1"/>
                          </a:solidFill>
                          <a:latin typeface="Calibri"/>
                          <a:ea typeface="Calibri"/>
                          <a:cs typeface="Calibri"/>
                          <a:sym typeface="Calibri"/>
                        </a:rPr>
                        <a:t>5) Limited Privileges </a:t>
                      </a:r>
                      <a:endParaRPr sz="1000" b="1" dirty="0">
                        <a:solidFill>
                          <a:schemeClr val="dk1"/>
                        </a:solidFill>
                        <a:latin typeface="Calibri"/>
                        <a:ea typeface="Calibri"/>
                        <a:cs typeface="Calibri"/>
                        <a:sym typeface="Calibri"/>
                      </a:endParaRPr>
                    </a:p>
                    <a:p>
                      <a:pPr marL="0" lvl="0" indent="0" algn="l" rtl="0">
                        <a:spcBef>
                          <a:spcPts val="0"/>
                        </a:spcBef>
                        <a:spcAft>
                          <a:spcPts val="0"/>
                        </a:spcAft>
                        <a:buNone/>
                      </a:pPr>
                      <a:endParaRPr sz="1000"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38589">
                <a:tc>
                  <a:txBody>
                    <a:bodyPr/>
                    <a:lstStyle/>
                    <a:p>
                      <a:pPr marL="0" marR="0" lvl="0" indent="0" algn="l" rtl="0">
                        <a:spcBef>
                          <a:spcPts val="0"/>
                        </a:spcBef>
                        <a:spcAft>
                          <a:spcPts val="0"/>
                        </a:spcAft>
                        <a:buNone/>
                      </a:pPr>
                      <a:r>
                        <a:rPr lang="en" sz="1000" b="1">
                          <a:solidFill>
                            <a:schemeClr val="dk1"/>
                          </a:solidFill>
                        </a:rPr>
                        <a:t>SELECTED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1 3 4 5</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714829">
                <a:tc>
                  <a:txBody>
                    <a:bodyPr/>
                    <a:lstStyle/>
                    <a:p>
                      <a:pPr marL="0" marR="0" lvl="0" indent="0" algn="l" rtl="0">
                        <a:spcBef>
                          <a:spcPts val="0"/>
                        </a:spcBef>
                        <a:spcAft>
                          <a:spcPts val="0"/>
                        </a:spcAft>
                        <a:buNone/>
                      </a:pPr>
                      <a:r>
                        <a:rPr lang="en" sz="1000" b="1">
                          <a:solidFill>
                            <a:schemeClr val="dk1"/>
                          </a:solidFill>
                        </a:rPr>
                        <a:t>REQUIRED ACTIONS: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Font typeface="Arial"/>
                        <a:buNone/>
                      </a:pPr>
                      <a:r>
                        <a:rPr lang="en" sz="1000" b="1">
                          <a:solidFill>
                            <a:schemeClr val="dk1"/>
                          </a:solidFill>
                          <a:latin typeface="Calibri"/>
                          <a:ea typeface="Calibri"/>
                          <a:cs typeface="Calibri"/>
                          <a:sym typeface="Calibri"/>
                        </a:rPr>
                        <a:t>Change access credentials in case of an attack</a:t>
                      </a:r>
                      <a:endParaRPr sz="1000" b="1">
                        <a:solidFill>
                          <a:schemeClr val="dk1"/>
                        </a:solidFill>
                        <a:latin typeface="Calibri"/>
                        <a:ea typeface="Calibri"/>
                        <a:cs typeface="Calibri"/>
                        <a:sym typeface="Calibri"/>
                      </a:endParaRPr>
                    </a:p>
                    <a:p>
                      <a:pPr marL="0" lvl="0" indent="0" algn="l" rtl="0">
                        <a:spcBef>
                          <a:spcPts val="0"/>
                        </a:spcBef>
                        <a:spcAft>
                          <a:spcPts val="0"/>
                        </a:spcAft>
                        <a:buClr>
                          <a:srgbClr val="000000"/>
                        </a:buClr>
                        <a:buFont typeface="Arial"/>
                        <a:buNone/>
                      </a:pPr>
                      <a:r>
                        <a:rPr lang="en" sz="1000" b="1">
                          <a:solidFill>
                            <a:schemeClr val="dk1"/>
                          </a:solidFill>
                          <a:latin typeface="Calibri"/>
                          <a:ea typeface="Calibri"/>
                          <a:cs typeface="Calibri"/>
                          <a:sym typeface="Calibri"/>
                        </a:rPr>
                        <a:t>Alert all IT employees</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621995">
                <a:tc>
                  <a:txBody>
                    <a:bodyPr/>
                    <a:lstStyle/>
                    <a:p>
                      <a:pPr marL="0" marR="0" lvl="0" indent="0" algn="l" rtl="0">
                        <a:spcBef>
                          <a:spcPts val="0"/>
                        </a:spcBef>
                        <a:spcAft>
                          <a:spcPts val="0"/>
                        </a:spcAft>
                        <a:buNone/>
                      </a:pPr>
                      <a:r>
                        <a:rPr lang="en" sz="1000" b="1">
                          <a:solidFill>
                            <a:schemeClr val="dk1"/>
                          </a:solidFill>
                        </a:rPr>
                        <a:t>RESPONSIBLE PERSON:</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a:solidFill>
                            <a:schemeClr val="dk1"/>
                          </a:solidFill>
                        </a:rPr>
                        <a:t>Chief Technology Officer</a:t>
                      </a:r>
                    </a:p>
                    <a:p>
                      <a:pPr marL="0" lvl="0" indent="0" algn="just" rtl="0">
                        <a:spcBef>
                          <a:spcPts val="0"/>
                        </a:spcBef>
                        <a:spcAft>
                          <a:spcPts val="0"/>
                        </a:spcAft>
                        <a:buClr>
                          <a:srgbClr val="000000"/>
                        </a:buClr>
                        <a:buFont typeface="Arial"/>
                        <a:buNone/>
                      </a:pPr>
                      <a:r>
                        <a:rPr lang="en" sz="1000" b="1" dirty="0">
                          <a:solidFill>
                            <a:schemeClr val="dk1"/>
                          </a:solidFill>
                          <a:latin typeface="Calibri"/>
                          <a:ea typeface="Calibri"/>
                          <a:cs typeface="Calibri"/>
                          <a:sym typeface="Calibri"/>
                        </a:rPr>
                        <a:t>/ Security Admin</a:t>
                      </a:r>
                      <a:endParaRPr sz="1000" b="1" dirty="0">
                        <a:solidFill>
                          <a:schemeClr val="dk1"/>
                        </a:solidFill>
                        <a:latin typeface="Calibri"/>
                        <a:ea typeface="Calibri"/>
                        <a:cs typeface="Calibri"/>
                        <a:sym typeface="Calibri"/>
                      </a:endParaRPr>
                    </a:p>
                    <a:p>
                      <a:pPr marL="0" lvl="0" indent="0" algn="l" rtl="0">
                        <a:spcBef>
                          <a:spcPts val="0"/>
                        </a:spcBef>
                        <a:spcAft>
                          <a:spcPts val="0"/>
                        </a:spcAft>
                        <a:buNone/>
                      </a:pPr>
                      <a:endParaRPr sz="1000"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39" name="Google Shape;139;p25"/>
          <p:cNvSpPr txBox="1"/>
          <p:nvPr/>
        </p:nvSpPr>
        <p:spPr>
          <a:xfrm>
            <a:off x="2352300" y="-67825"/>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Plan Implementation:</a:t>
            </a:r>
            <a:endParaRPr sz="1600">
              <a:solidFill>
                <a:schemeClr val="dk1"/>
              </a:solidFill>
              <a:latin typeface="Average"/>
              <a:ea typeface="Average"/>
              <a:cs typeface="Average"/>
              <a:sym typeface="Averag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graphicFrame>
        <p:nvGraphicFramePr>
          <p:cNvPr id="144" name="Google Shape;144;p26"/>
          <p:cNvGraphicFramePr/>
          <p:nvPr>
            <p:extLst>
              <p:ext uri="{D42A27DB-BD31-4B8C-83A1-F6EECF244321}">
                <p14:modId xmlns:p14="http://schemas.microsoft.com/office/powerpoint/2010/main" val="3753228748"/>
              </p:ext>
            </p:extLst>
          </p:nvPr>
        </p:nvGraphicFramePr>
        <p:xfrm>
          <a:off x="224878" y="323723"/>
          <a:ext cx="8432250" cy="4647620"/>
        </p:xfrm>
        <a:graphic>
          <a:graphicData uri="http://schemas.openxmlformats.org/drawingml/2006/table">
            <a:tbl>
              <a:tblPr>
                <a:noFill/>
                <a:tableStyleId>{E4F68107-C26B-4547-95C9-A60D9FAF3E7D}</a:tableStyleId>
              </a:tblPr>
              <a:tblGrid>
                <a:gridCol w="4216125">
                  <a:extLst>
                    <a:ext uri="{9D8B030D-6E8A-4147-A177-3AD203B41FA5}">
                      <a16:colId xmlns:a16="http://schemas.microsoft.com/office/drawing/2014/main" val="20000"/>
                    </a:ext>
                  </a:extLst>
                </a:gridCol>
                <a:gridCol w="4216125">
                  <a:extLst>
                    <a:ext uri="{9D8B030D-6E8A-4147-A177-3AD203B41FA5}">
                      <a16:colId xmlns:a16="http://schemas.microsoft.com/office/drawing/2014/main" val="20001"/>
                    </a:ext>
                  </a:extLst>
                </a:gridCol>
              </a:tblGrid>
              <a:tr h="485975">
                <a:tc>
                  <a:txBody>
                    <a:bodyPr/>
                    <a:lstStyle/>
                    <a:p>
                      <a:pPr marL="0" lvl="0" indent="0" algn="l" rtl="0">
                        <a:spcBef>
                          <a:spcPts val="0"/>
                        </a:spcBef>
                        <a:spcAft>
                          <a:spcPts val="0"/>
                        </a:spcAft>
                        <a:buNone/>
                      </a:pPr>
                      <a:r>
                        <a:rPr lang="en" b="1" dirty="0">
                          <a:solidFill>
                            <a:schemeClr val="dk1"/>
                          </a:solidFill>
                        </a:rPr>
                        <a:t>Asset</a:t>
                      </a:r>
                      <a:endParaRPr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IT-Infrastructure </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67300">
                <a:tc>
                  <a:txBody>
                    <a:bodyPr/>
                    <a:lstStyle/>
                    <a:p>
                      <a:pPr marL="0" marR="0" lvl="0" indent="0" algn="l" rtl="0">
                        <a:spcBef>
                          <a:spcPts val="0"/>
                        </a:spcBef>
                        <a:spcAft>
                          <a:spcPts val="0"/>
                        </a:spcAft>
                        <a:buNone/>
                      </a:pPr>
                      <a:r>
                        <a:rPr lang="en" sz="1000" b="1">
                          <a:solidFill>
                            <a:schemeClr val="dk1"/>
                          </a:solidFill>
                        </a:rPr>
                        <a:t>THREATS: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DDOS / Fraud / Power System Attack / Spamming</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885925">
                <a:tc>
                  <a:txBody>
                    <a:bodyPr/>
                    <a:lstStyle/>
                    <a:p>
                      <a:pPr marL="0" marR="0" lvl="0" indent="0" algn="l" rtl="0">
                        <a:spcBef>
                          <a:spcPts val="0"/>
                        </a:spcBef>
                        <a:spcAft>
                          <a:spcPts val="0"/>
                        </a:spcAft>
                        <a:buNone/>
                      </a:pPr>
                      <a:r>
                        <a:rPr lang="en" sz="1000" b="1">
                          <a:solidFill>
                            <a:schemeClr val="dk1"/>
                          </a:solidFill>
                        </a:rPr>
                        <a:t>IMPACTS: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Financial Damage</a:t>
                      </a:r>
                      <a:endParaRPr b="1">
                        <a:solidFill>
                          <a:schemeClr val="dk1"/>
                        </a:solidFill>
                      </a:endParaRPr>
                    </a:p>
                    <a:p>
                      <a:pPr marL="0" lvl="0" indent="0" algn="l" rtl="0">
                        <a:spcBef>
                          <a:spcPts val="0"/>
                        </a:spcBef>
                        <a:spcAft>
                          <a:spcPts val="0"/>
                        </a:spcAft>
                        <a:buNone/>
                      </a:pPr>
                      <a:r>
                        <a:rPr lang="en" b="1">
                          <a:solidFill>
                            <a:schemeClr val="dk1"/>
                          </a:solidFill>
                        </a:rPr>
                        <a:t>Availability DDOS </a:t>
                      </a:r>
                      <a:endParaRPr b="1">
                        <a:solidFill>
                          <a:schemeClr val="dk1"/>
                        </a:solidFill>
                      </a:endParaRPr>
                    </a:p>
                    <a:p>
                      <a:pPr marL="0" lvl="0" indent="0" algn="l" rtl="0">
                        <a:spcBef>
                          <a:spcPts val="0"/>
                        </a:spcBef>
                        <a:spcAft>
                          <a:spcPts val="0"/>
                        </a:spcAft>
                        <a:buNone/>
                      </a:pPr>
                      <a:r>
                        <a:rPr lang="en" b="1">
                          <a:solidFill>
                            <a:schemeClr val="dk1"/>
                          </a:solidFill>
                        </a:rPr>
                        <a:t>Data Leak</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92825">
                <a:tc>
                  <a:txBody>
                    <a:bodyPr/>
                    <a:lstStyle/>
                    <a:p>
                      <a:pPr marL="0" marR="0" lvl="0" indent="0" algn="l" rtl="0">
                        <a:spcBef>
                          <a:spcPts val="0"/>
                        </a:spcBef>
                        <a:spcAft>
                          <a:spcPts val="0"/>
                        </a:spcAft>
                        <a:buNone/>
                      </a:pPr>
                      <a:r>
                        <a:rPr lang="en" sz="1000" b="1">
                          <a:solidFill>
                            <a:schemeClr val="dk1"/>
                          </a:solidFill>
                        </a:rPr>
                        <a:t>SUGGESTED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1) Maintenance &amp; Update</a:t>
                      </a:r>
                      <a:endParaRPr b="1">
                        <a:solidFill>
                          <a:schemeClr val="dk1"/>
                        </a:solidFill>
                      </a:endParaRPr>
                    </a:p>
                    <a:p>
                      <a:pPr marL="0" lvl="0" indent="0" algn="l" rtl="0">
                        <a:spcBef>
                          <a:spcPts val="0"/>
                        </a:spcBef>
                        <a:spcAft>
                          <a:spcPts val="0"/>
                        </a:spcAft>
                        <a:buNone/>
                      </a:pPr>
                      <a:r>
                        <a:rPr lang="en" b="1">
                          <a:solidFill>
                            <a:schemeClr val="dk1"/>
                          </a:solidFill>
                        </a:rPr>
                        <a:t>2) Backups</a:t>
                      </a:r>
                      <a:endParaRPr b="1">
                        <a:solidFill>
                          <a:schemeClr val="dk1"/>
                        </a:solidFill>
                      </a:endParaRPr>
                    </a:p>
                    <a:p>
                      <a:pPr marL="0" lvl="0" indent="0" algn="l" rtl="0">
                        <a:spcBef>
                          <a:spcPts val="0"/>
                        </a:spcBef>
                        <a:spcAft>
                          <a:spcPts val="0"/>
                        </a:spcAft>
                        <a:buNone/>
                      </a:pPr>
                      <a:r>
                        <a:rPr lang="en" b="1">
                          <a:solidFill>
                            <a:schemeClr val="dk1"/>
                          </a:solidFill>
                        </a:rPr>
                        <a:t>3) Limited Privilege  </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5975">
                <a:tc>
                  <a:txBody>
                    <a:bodyPr/>
                    <a:lstStyle/>
                    <a:p>
                      <a:pPr marL="0" marR="0" lvl="0" indent="0" algn="l" rtl="0">
                        <a:spcBef>
                          <a:spcPts val="0"/>
                        </a:spcBef>
                        <a:spcAft>
                          <a:spcPts val="0"/>
                        </a:spcAft>
                        <a:buNone/>
                      </a:pPr>
                      <a:r>
                        <a:rPr lang="en" sz="1000" b="1">
                          <a:solidFill>
                            <a:schemeClr val="dk1"/>
                          </a:solidFill>
                        </a:rPr>
                        <a:t>SELECTED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dirty="0">
                          <a:solidFill>
                            <a:schemeClr val="dk1"/>
                          </a:solidFill>
                        </a:rPr>
                        <a:t>2 3 </a:t>
                      </a:r>
                      <a:endParaRPr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747675">
                <a:tc>
                  <a:txBody>
                    <a:bodyPr/>
                    <a:lstStyle/>
                    <a:p>
                      <a:pPr marL="0" marR="0" lvl="0" indent="0" algn="l" rtl="0">
                        <a:spcBef>
                          <a:spcPts val="0"/>
                        </a:spcBef>
                        <a:spcAft>
                          <a:spcPts val="0"/>
                        </a:spcAft>
                        <a:buNone/>
                      </a:pPr>
                      <a:r>
                        <a:rPr lang="en" sz="1000" b="1">
                          <a:solidFill>
                            <a:schemeClr val="dk1"/>
                          </a:solidFill>
                        </a:rPr>
                        <a:t>REQUIRED ACTIONS: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dirty="0">
                          <a:solidFill>
                            <a:schemeClr val="dk1"/>
                          </a:solidFill>
                        </a:rPr>
                        <a:t>Disabling all unnecessary Privilege</a:t>
                      </a:r>
                      <a:endParaRPr b="1" dirty="0">
                        <a:solidFill>
                          <a:schemeClr val="dk1"/>
                        </a:solidFill>
                      </a:endParaRPr>
                    </a:p>
                    <a:p>
                      <a:pPr marL="0" lvl="0" indent="0" algn="l" rtl="0">
                        <a:spcBef>
                          <a:spcPts val="0"/>
                        </a:spcBef>
                        <a:spcAft>
                          <a:spcPts val="0"/>
                        </a:spcAft>
                        <a:buNone/>
                      </a:pPr>
                      <a:r>
                        <a:rPr lang="en" b="1" dirty="0">
                          <a:solidFill>
                            <a:schemeClr val="dk1"/>
                          </a:solidFill>
                        </a:rPr>
                        <a:t>Centralized System Alert</a:t>
                      </a:r>
                      <a:endParaRPr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5975">
                <a:tc>
                  <a:txBody>
                    <a:bodyPr/>
                    <a:lstStyle/>
                    <a:p>
                      <a:pPr marL="0" marR="0" lvl="0" indent="0" algn="l" rtl="0">
                        <a:spcBef>
                          <a:spcPts val="0"/>
                        </a:spcBef>
                        <a:spcAft>
                          <a:spcPts val="0"/>
                        </a:spcAft>
                        <a:buNone/>
                      </a:pPr>
                      <a:r>
                        <a:rPr lang="en" sz="1000" b="1">
                          <a:solidFill>
                            <a:schemeClr val="dk1"/>
                          </a:solidFill>
                        </a:rPr>
                        <a:t>RESPONSIBLE PERSON:</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dirty="0">
                          <a:solidFill>
                            <a:schemeClr val="dk1"/>
                          </a:solidFill>
                        </a:rPr>
                        <a:t>Chief Technology Officer</a:t>
                      </a:r>
                    </a:p>
                    <a:p>
                      <a:pPr marL="0" lvl="0" indent="0" algn="l" rtl="0">
                        <a:spcBef>
                          <a:spcPts val="0"/>
                        </a:spcBef>
                        <a:spcAft>
                          <a:spcPts val="0"/>
                        </a:spcAft>
                        <a:buNone/>
                      </a:pPr>
                      <a:r>
                        <a:rPr lang="en" b="1" dirty="0">
                          <a:solidFill>
                            <a:schemeClr val="dk1"/>
                          </a:solidFill>
                        </a:rPr>
                        <a:t>/ IT Security Manager</a:t>
                      </a:r>
                      <a:endParaRPr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45" name="Google Shape;145;p26"/>
          <p:cNvSpPr txBox="1"/>
          <p:nvPr/>
        </p:nvSpPr>
        <p:spPr>
          <a:xfrm>
            <a:off x="2352300" y="-81525"/>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Plan Implementation:</a:t>
            </a:r>
            <a:endParaRPr sz="1600">
              <a:solidFill>
                <a:schemeClr val="dk1"/>
              </a:solidFill>
              <a:latin typeface="Average"/>
              <a:ea typeface="Average"/>
              <a:cs typeface="Average"/>
              <a:sym typeface="Averag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graphicFrame>
        <p:nvGraphicFramePr>
          <p:cNvPr id="150" name="Google Shape;150;p27"/>
          <p:cNvGraphicFramePr/>
          <p:nvPr>
            <p:extLst>
              <p:ext uri="{D42A27DB-BD31-4B8C-83A1-F6EECF244321}">
                <p14:modId xmlns:p14="http://schemas.microsoft.com/office/powerpoint/2010/main" val="3734717283"/>
              </p:ext>
            </p:extLst>
          </p:nvPr>
        </p:nvGraphicFramePr>
        <p:xfrm>
          <a:off x="102825" y="269176"/>
          <a:ext cx="8884150" cy="4799783"/>
        </p:xfrm>
        <a:graphic>
          <a:graphicData uri="http://schemas.openxmlformats.org/drawingml/2006/table">
            <a:tbl>
              <a:tblPr>
                <a:noFill/>
                <a:tableStyleId>{E4F68107-C26B-4547-95C9-A60D9FAF3E7D}</a:tableStyleId>
              </a:tblPr>
              <a:tblGrid>
                <a:gridCol w="4198200">
                  <a:extLst>
                    <a:ext uri="{9D8B030D-6E8A-4147-A177-3AD203B41FA5}">
                      <a16:colId xmlns:a16="http://schemas.microsoft.com/office/drawing/2014/main" val="20000"/>
                    </a:ext>
                  </a:extLst>
                </a:gridCol>
                <a:gridCol w="4685950">
                  <a:extLst>
                    <a:ext uri="{9D8B030D-6E8A-4147-A177-3AD203B41FA5}">
                      <a16:colId xmlns:a16="http://schemas.microsoft.com/office/drawing/2014/main" val="20001"/>
                    </a:ext>
                  </a:extLst>
                </a:gridCol>
              </a:tblGrid>
              <a:tr h="423580">
                <a:tc>
                  <a:txBody>
                    <a:bodyPr/>
                    <a:lstStyle/>
                    <a:p>
                      <a:pPr marL="0" lvl="0" indent="0" algn="l" rtl="0">
                        <a:spcBef>
                          <a:spcPts val="0"/>
                        </a:spcBef>
                        <a:spcAft>
                          <a:spcPts val="0"/>
                        </a:spcAft>
                        <a:buNone/>
                      </a:pPr>
                      <a:r>
                        <a:rPr lang="en" b="1">
                          <a:solidFill>
                            <a:schemeClr val="dk1"/>
                          </a:solidFill>
                        </a:rPr>
                        <a:t>Asset</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Employees </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07294">
                <a:tc>
                  <a:txBody>
                    <a:bodyPr/>
                    <a:lstStyle/>
                    <a:p>
                      <a:pPr marL="0" marR="0" lvl="0" indent="0" algn="l" rtl="0">
                        <a:spcBef>
                          <a:spcPts val="0"/>
                        </a:spcBef>
                        <a:spcAft>
                          <a:spcPts val="0"/>
                        </a:spcAft>
                        <a:buNone/>
                      </a:pPr>
                      <a:r>
                        <a:rPr lang="en" sz="1000" b="1">
                          <a:solidFill>
                            <a:schemeClr val="dk1"/>
                          </a:solidFill>
                        </a:rPr>
                        <a:t>THREATS: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Social Engineering - Workspace Hijacking - Lack of Awareness</a:t>
                      </a:r>
                      <a:endParaRPr b="1"/>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1036974">
                <a:tc>
                  <a:txBody>
                    <a:bodyPr/>
                    <a:lstStyle/>
                    <a:p>
                      <a:pPr marL="0" marR="0" lvl="0" indent="0" algn="l" rtl="0">
                        <a:spcBef>
                          <a:spcPts val="0"/>
                        </a:spcBef>
                        <a:spcAft>
                          <a:spcPts val="0"/>
                        </a:spcAft>
                        <a:buNone/>
                      </a:pPr>
                      <a:r>
                        <a:rPr lang="en" sz="1000" b="1" dirty="0">
                          <a:solidFill>
                            <a:schemeClr val="dk1"/>
                          </a:solidFill>
                        </a:rPr>
                        <a:t>IMPACTS:</a:t>
                      </a:r>
                      <a:endParaRPr sz="1000" b="1" dirty="0">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Loss of Reputation </a:t>
                      </a:r>
                      <a:endParaRPr b="1">
                        <a:solidFill>
                          <a:schemeClr val="dk1"/>
                        </a:solidFill>
                      </a:endParaRPr>
                    </a:p>
                    <a:p>
                      <a:pPr marL="0" lvl="0" indent="0" algn="l" rtl="0">
                        <a:spcBef>
                          <a:spcPts val="0"/>
                        </a:spcBef>
                        <a:spcAft>
                          <a:spcPts val="0"/>
                        </a:spcAft>
                        <a:buNone/>
                      </a:pPr>
                      <a:r>
                        <a:rPr lang="en" b="1">
                          <a:solidFill>
                            <a:schemeClr val="dk1"/>
                          </a:solidFill>
                        </a:rPr>
                        <a:t>Financial Damage</a:t>
                      </a:r>
                      <a:endParaRPr b="1">
                        <a:solidFill>
                          <a:schemeClr val="dk1"/>
                        </a:solidFill>
                      </a:endParaRPr>
                    </a:p>
                    <a:p>
                      <a:pPr marL="0" lvl="0" indent="0" algn="l" rtl="0">
                        <a:spcBef>
                          <a:spcPts val="0"/>
                        </a:spcBef>
                        <a:spcAft>
                          <a:spcPts val="0"/>
                        </a:spcAft>
                        <a:buNone/>
                      </a:pPr>
                      <a:r>
                        <a:rPr lang="en" b="1">
                          <a:solidFill>
                            <a:schemeClr val="dk1"/>
                          </a:solidFill>
                        </a:rPr>
                        <a:t>Loss of Jobs</a:t>
                      </a:r>
                      <a:endParaRPr b="1">
                        <a:solidFill>
                          <a:schemeClr val="dk1"/>
                        </a:solidFill>
                      </a:endParaRPr>
                    </a:p>
                    <a:p>
                      <a:pPr marL="0" lvl="0" indent="0" algn="l" rtl="0">
                        <a:spcBef>
                          <a:spcPts val="0"/>
                        </a:spcBef>
                        <a:spcAft>
                          <a:spcPts val="0"/>
                        </a:spcAft>
                        <a:buNone/>
                      </a:pPr>
                      <a:r>
                        <a:rPr lang="en" b="1">
                          <a:solidFill>
                            <a:schemeClr val="dk1"/>
                          </a:solidFill>
                        </a:rPr>
                        <a:t>Possible Life Loss</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1433095">
                <a:tc>
                  <a:txBody>
                    <a:bodyPr/>
                    <a:lstStyle/>
                    <a:p>
                      <a:pPr marL="0" marR="0" lvl="0" indent="0" algn="l" rtl="0">
                        <a:spcBef>
                          <a:spcPts val="0"/>
                        </a:spcBef>
                        <a:spcAft>
                          <a:spcPts val="0"/>
                        </a:spcAft>
                        <a:buNone/>
                      </a:pPr>
                      <a:r>
                        <a:rPr lang="en" sz="1000" b="1">
                          <a:solidFill>
                            <a:schemeClr val="dk1"/>
                          </a:solidFill>
                        </a:rPr>
                        <a:t>SUGGESTED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1) Awareness </a:t>
                      </a:r>
                      <a:endParaRPr b="1">
                        <a:solidFill>
                          <a:schemeClr val="dk1"/>
                        </a:solidFill>
                      </a:endParaRPr>
                    </a:p>
                    <a:p>
                      <a:pPr marL="0" lvl="0" indent="0" algn="l" rtl="0">
                        <a:spcBef>
                          <a:spcPts val="0"/>
                        </a:spcBef>
                        <a:spcAft>
                          <a:spcPts val="0"/>
                        </a:spcAft>
                        <a:buNone/>
                      </a:pPr>
                      <a:r>
                        <a:rPr lang="en" b="1">
                          <a:solidFill>
                            <a:schemeClr val="dk1"/>
                          </a:solidFill>
                        </a:rPr>
                        <a:t>2) Limited Privileges </a:t>
                      </a:r>
                      <a:endParaRPr b="1">
                        <a:solidFill>
                          <a:schemeClr val="dk1"/>
                        </a:solidFill>
                      </a:endParaRPr>
                    </a:p>
                    <a:p>
                      <a:pPr marL="0" lvl="0" indent="0" algn="l" rtl="0">
                        <a:spcBef>
                          <a:spcPts val="0"/>
                        </a:spcBef>
                        <a:spcAft>
                          <a:spcPts val="0"/>
                        </a:spcAft>
                        <a:buNone/>
                      </a:pPr>
                      <a:r>
                        <a:rPr lang="en" b="1">
                          <a:solidFill>
                            <a:schemeClr val="dk1"/>
                          </a:solidFill>
                        </a:rPr>
                        <a:t>3) Training </a:t>
                      </a:r>
                      <a:endParaRPr b="1">
                        <a:solidFill>
                          <a:schemeClr val="dk1"/>
                        </a:solidFill>
                      </a:endParaRPr>
                    </a:p>
                    <a:p>
                      <a:pPr marL="0" lvl="0" indent="0" algn="l" rtl="0">
                        <a:spcBef>
                          <a:spcPts val="0"/>
                        </a:spcBef>
                        <a:spcAft>
                          <a:spcPts val="0"/>
                        </a:spcAft>
                        <a:buNone/>
                      </a:pPr>
                      <a:r>
                        <a:rPr lang="en" b="1">
                          <a:solidFill>
                            <a:schemeClr val="dk1"/>
                          </a:solidFill>
                        </a:rPr>
                        <a:t>4) Background Checks</a:t>
                      </a:r>
                      <a:endParaRPr b="1">
                        <a:solidFill>
                          <a:schemeClr val="dk1"/>
                        </a:solidFill>
                      </a:endParaRPr>
                    </a:p>
                    <a:p>
                      <a:pPr marL="0" lvl="0" indent="0" algn="l" rtl="0">
                        <a:spcBef>
                          <a:spcPts val="0"/>
                        </a:spcBef>
                        <a:spcAft>
                          <a:spcPts val="0"/>
                        </a:spcAft>
                        <a:buNone/>
                      </a:pPr>
                      <a:r>
                        <a:rPr lang="en" b="1">
                          <a:solidFill>
                            <a:schemeClr val="dk1"/>
                          </a:solidFill>
                        </a:rPr>
                        <a:t>5) Restricted Policies Related to employees </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23580">
                <a:tc>
                  <a:txBody>
                    <a:bodyPr/>
                    <a:lstStyle/>
                    <a:p>
                      <a:pPr marL="0" marR="0" lvl="0" indent="0" algn="l" rtl="0">
                        <a:spcBef>
                          <a:spcPts val="0"/>
                        </a:spcBef>
                        <a:spcAft>
                          <a:spcPts val="0"/>
                        </a:spcAft>
                        <a:buNone/>
                      </a:pPr>
                      <a:r>
                        <a:rPr lang="en" sz="1000" b="1">
                          <a:solidFill>
                            <a:schemeClr val="dk1"/>
                          </a:solidFill>
                        </a:rPr>
                        <a:t>SELECTED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dirty="0">
                          <a:solidFill>
                            <a:schemeClr val="dk1"/>
                          </a:solidFill>
                        </a:rPr>
                        <a:t>1 2 3  5</a:t>
                      </a:r>
                      <a:endParaRPr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651680">
                <a:tc>
                  <a:txBody>
                    <a:bodyPr/>
                    <a:lstStyle/>
                    <a:p>
                      <a:pPr marL="0" marR="0" lvl="0" indent="0" algn="l" rtl="0">
                        <a:spcBef>
                          <a:spcPts val="0"/>
                        </a:spcBef>
                        <a:spcAft>
                          <a:spcPts val="0"/>
                        </a:spcAft>
                        <a:buNone/>
                      </a:pPr>
                      <a:r>
                        <a:rPr lang="en" sz="1000" b="1">
                          <a:solidFill>
                            <a:schemeClr val="dk1"/>
                          </a:solidFill>
                        </a:rPr>
                        <a:t>REQUIRED ACTIONS: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Constantly monitoring the system using specialized and advanced softwares</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23580">
                <a:tc>
                  <a:txBody>
                    <a:bodyPr/>
                    <a:lstStyle/>
                    <a:p>
                      <a:pPr marL="0" marR="0" lvl="0" indent="0" algn="l" rtl="0">
                        <a:spcBef>
                          <a:spcPts val="0"/>
                        </a:spcBef>
                        <a:spcAft>
                          <a:spcPts val="0"/>
                        </a:spcAft>
                        <a:buNone/>
                      </a:pPr>
                      <a:r>
                        <a:rPr lang="en" sz="1000" b="1">
                          <a:solidFill>
                            <a:schemeClr val="dk1"/>
                          </a:solidFill>
                        </a:rPr>
                        <a:t>RESPONSIBLE PERSON:</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dirty="0">
                          <a:solidFill>
                            <a:schemeClr val="dk1"/>
                          </a:solidFill>
                        </a:rPr>
                        <a:t>IT Security Manager</a:t>
                      </a:r>
                      <a:endParaRPr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51" name="Google Shape;151;p27"/>
          <p:cNvSpPr txBox="1"/>
          <p:nvPr/>
        </p:nvSpPr>
        <p:spPr>
          <a:xfrm>
            <a:off x="2356250" y="-81525"/>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Plan Implementation:</a:t>
            </a:r>
            <a:endParaRPr sz="1600">
              <a:solidFill>
                <a:schemeClr val="dk1"/>
              </a:solidFill>
              <a:latin typeface="Average"/>
              <a:ea typeface="Average"/>
              <a:cs typeface="Average"/>
              <a:sym typeface="Averag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 you for your precious and valuable time </a:t>
            </a:r>
            <a:endParaRPr/>
          </a:p>
          <a:p>
            <a:pPr marL="0" lvl="0" indent="0" algn="l" rtl="0">
              <a:spcBef>
                <a:spcPts val="0"/>
              </a:spcBef>
              <a:spcAft>
                <a:spcPts val="0"/>
              </a:spcAft>
              <a:buNone/>
            </a:pPr>
            <a:endParaRPr/>
          </a:p>
        </p:txBody>
      </p:sp>
      <p:pic>
        <p:nvPicPr>
          <p:cNvPr id="157" name="Google Shape;157;p28"/>
          <p:cNvPicPr preferRelativeResize="0"/>
          <p:nvPr/>
        </p:nvPicPr>
        <p:blipFill>
          <a:blip r:embed="rId3">
            <a:alphaModFix/>
          </a:blip>
          <a:stretch>
            <a:fillRect/>
          </a:stretch>
        </p:blipFill>
        <p:spPr>
          <a:xfrm>
            <a:off x="23300" y="1805764"/>
            <a:ext cx="4670875" cy="3337736"/>
          </a:xfrm>
          <a:prstGeom prst="rect">
            <a:avLst/>
          </a:prstGeom>
          <a:noFill/>
          <a:ln>
            <a:noFill/>
          </a:ln>
        </p:spPr>
      </p:pic>
      <p:pic>
        <p:nvPicPr>
          <p:cNvPr id="158" name="Google Shape;158;p28"/>
          <p:cNvPicPr preferRelativeResize="0"/>
          <p:nvPr/>
        </p:nvPicPr>
        <p:blipFill>
          <a:blip r:embed="rId4">
            <a:alphaModFix/>
          </a:blip>
          <a:stretch>
            <a:fillRect/>
          </a:stretch>
        </p:blipFill>
        <p:spPr>
          <a:xfrm>
            <a:off x="4694175" y="1805775"/>
            <a:ext cx="4449825" cy="3326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Who Are We? </a:t>
            </a:r>
            <a:endParaRPr/>
          </a:p>
        </p:txBody>
      </p:sp>
      <p:sp>
        <p:nvSpPr>
          <p:cNvPr id="67" name="Google Shape;67;p14"/>
          <p:cNvSpPr txBox="1">
            <a:spLocks noGrp="1"/>
          </p:cNvSpPr>
          <p:nvPr>
            <p:ph type="body" idx="1"/>
          </p:nvPr>
        </p:nvSpPr>
        <p:spPr>
          <a:xfrm>
            <a:off x="311700" y="1096575"/>
            <a:ext cx="8520600" cy="3416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2000" b="1">
                <a:solidFill>
                  <a:schemeClr val="dk1"/>
                </a:solidFill>
                <a:latin typeface="Arial"/>
                <a:ea typeface="Arial"/>
                <a:cs typeface="Arial"/>
                <a:sym typeface="Arial"/>
              </a:rPr>
              <a:t>Space-Dynamic is a leading company in space tourism and research, established in 2028 by group of engineers all around the world. The company’s vision for the long term is to be able to create an affordable space trips for all people despite their income level, and to be part in the world scientific space missions.</a:t>
            </a:r>
            <a:endParaRPr sz="2000" b="1">
              <a:solidFill>
                <a:schemeClr val="dk1"/>
              </a:solidFill>
              <a:latin typeface="Arial"/>
              <a:ea typeface="Arial"/>
              <a:cs typeface="Arial"/>
              <a:sym typeface="Arial"/>
            </a:endParaRPr>
          </a:p>
          <a:p>
            <a:pPr marL="0" lvl="0" indent="0" algn="l" rtl="0">
              <a:spcBef>
                <a:spcPts val="1200"/>
              </a:spcBef>
              <a:spcAft>
                <a:spcPts val="1600"/>
              </a:spcAft>
              <a:buNone/>
            </a:pPr>
            <a:endParaRPr/>
          </a:p>
        </p:txBody>
      </p:sp>
      <p:pic>
        <p:nvPicPr>
          <p:cNvPr id="68" name="Google Shape;68;p14"/>
          <p:cNvPicPr preferRelativeResize="0"/>
          <p:nvPr/>
        </p:nvPicPr>
        <p:blipFill>
          <a:blip r:embed="rId3">
            <a:alphaModFix/>
          </a:blip>
          <a:stretch>
            <a:fillRect/>
          </a:stretch>
        </p:blipFill>
        <p:spPr>
          <a:xfrm rot="2300571">
            <a:off x="7087825" y="1481275"/>
            <a:ext cx="2538549" cy="45129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Goal</a:t>
            </a:r>
            <a:endParaRPr/>
          </a:p>
        </p:txBody>
      </p:sp>
      <p:sp>
        <p:nvSpPr>
          <p:cNvPr id="74" name="Google Shape;74;p15"/>
          <p:cNvSpPr txBox="1">
            <a:spLocks noGrp="1"/>
          </p:cNvSpPr>
          <p:nvPr>
            <p:ph type="body" idx="1"/>
          </p:nvPr>
        </p:nvSpPr>
        <p:spPr>
          <a:xfrm>
            <a:off x="311700" y="1096575"/>
            <a:ext cx="8520600" cy="34164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1200"/>
              </a:spcBef>
              <a:spcAft>
                <a:spcPts val="0"/>
              </a:spcAft>
              <a:buNone/>
            </a:pPr>
            <a:r>
              <a:rPr lang="en" sz="1600" b="1">
                <a:solidFill>
                  <a:schemeClr val="dk1"/>
                </a:solidFill>
                <a:latin typeface="Arial"/>
                <a:ea typeface="Arial"/>
                <a:cs typeface="Arial"/>
                <a:sym typeface="Arial"/>
              </a:rPr>
              <a:t>We want to reach the level, where all of the humanity will consider us the company that they can rely on, traveling to space and make it something more normal to all people.This will be our motivation to keep achieving and working for the upcoming years.</a:t>
            </a:r>
            <a:endParaRPr sz="1600" b="1">
              <a:solidFill>
                <a:schemeClr val="dk1"/>
              </a:solidFill>
              <a:latin typeface="Arial"/>
              <a:ea typeface="Arial"/>
              <a:cs typeface="Arial"/>
              <a:sym typeface="Arial"/>
            </a:endParaRPr>
          </a:p>
          <a:p>
            <a:pPr marL="0" lvl="0" indent="0" algn="l" rtl="0">
              <a:spcBef>
                <a:spcPts val="1200"/>
              </a:spcBef>
              <a:spcAft>
                <a:spcPts val="0"/>
              </a:spcAft>
              <a:buNone/>
            </a:pPr>
            <a:r>
              <a:rPr lang="en" sz="1600" b="1">
                <a:solidFill>
                  <a:schemeClr val="dk1"/>
                </a:solidFill>
                <a:latin typeface="Arial"/>
                <a:ea typeface="Arial"/>
                <a:cs typeface="Arial"/>
                <a:sym typeface="Arial"/>
              </a:rPr>
              <a:t>Working with the scientist community all over the world and coordinating with different countries and space agencies is our headline for the research work we are doing, one of our main goals is to keep working to find a very sustainable material that will help us keep our planet Earth safe for such industries, also working on how to keep the space free of waste while being on it.</a:t>
            </a:r>
            <a:endParaRPr sz="1600" b="1">
              <a:solidFill>
                <a:schemeClr val="dk1"/>
              </a:solidFill>
              <a:latin typeface="Arial"/>
              <a:ea typeface="Arial"/>
              <a:cs typeface="Arial"/>
              <a:sym typeface="Arial"/>
            </a:endParaRPr>
          </a:p>
          <a:p>
            <a:pPr marL="0" lvl="0" indent="0" algn="l" rtl="0">
              <a:spcBef>
                <a:spcPts val="1200"/>
              </a:spcBef>
              <a:spcAft>
                <a:spcPts val="1600"/>
              </a:spcAft>
              <a:buNone/>
            </a:pPr>
            <a:endParaRPr sz="1600" b="1">
              <a:solidFill>
                <a:schemeClr val="dk1"/>
              </a:solidFill>
              <a:latin typeface="Arial"/>
              <a:ea typeface="Arial"/>
              <a:cs typeface="Arial"/>
              <a:sym typeface="Arial"/>
            </a:endParaRPr>
          </a:p>
        </p:txBody>
      </p:sp>
      <p:pic>
        <p:nvPicPr>
          <p:cNvPr id="75" name="Google Shape;75;p15"/>
          <p:cNvPicPr preferRelativeResize="0"/>
          <p:nvPr/>
        </p:nvPicPr>
        <p:blipFill>
          <a:blip r:embed="rId3">
            <a:alphaModFix/>
          </a:blip>
          <a:stretch>
            <a:fillRect/>
          </a:stretch>
        </p:blipFill>
        <p:spPr>
          <a:xfrm>
            <a:off x="7806175" y="3503600"/>
            <a:ext cx="1337825" cy="1716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490250" y="526350"/>
            <a:ext cx="6227100" cy="40908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200" b="1"/>
              <a:t>Problem Definition: </a:t>
            </a:r>
            <a:endParaRPr sz="4200" b="1"/>
          </a:p>
          <a:p>
            <a:pPr marL="0" lvl="0" indent="0" algn="l" rtl="0">
              <a:lnSpc>
                <a:spcPct val="115000"/>
              </a:lnSpc>
              <a:spcBef>
                <a:spcPts val="1200"/>
              </a:spcBef>
              <a:spcAft>
                <a:spcPts val="0"/>
              </a:spcAft>
              <a:buNone/>
            </a:pPr>
            <a:r>
              <a:rPr lang="en" sz="1700" b="1">
                <a:latin typeface="Arial"/>
                <a:ea typeface="Arial"/>
                <a:cs typeface="Arial"/>
                <a:sym typeface="Arial"/>
              </a:rPr>
              <a:t>To be able to to keep working on achieving our vision, we need to be able to deal with many obstacles that may affect our work and progress, one of our main concerns is to sustain a strong IT infrastructure that plays an important role in our work and progress.</a:t>
            </a:r>
            <a:endParaRPr sz="1700" b="1">
              <a:latin typeface="Arial"/>
              <a:ea typeface="Arial"/>
              <a:cs typeface="Arial"/>
              <a:sym typeface="Arial"/>
            </a:endParaRPr>
          </a:p>
          <a:p>
            <a:pPr marL="0" lvl="0" indent="0" algn="l" rtl="0">
              <a:lnSpc>
                <a:spcPct val="115000"/>
              </a:lnSpc>
              <a:spcBef>
                <a:spcPts val="1200"/>
              </a:spcBef>
              <a:spcAft>
                <a:spcPts val="0"/>
              </a:spcAft>
              <a:buNone/>
            </a:pPr>
            <a:r>
              <a:rPr lang="en" sz="1700" b="1">
                <a:latin typeface="Arial"/>
                <a:ea typeface="Arial"/>
                <a:cs typeface="Arial"/>
                <a:sym typeface="Arial"/>
              </a:rPr>
              <a:t>Being able to sustain our massive IT infrastructure is considered as a matter of national security for our company.</a:t>
            </a:r>
            <a:endParaRPr sz="1700" b="1">
              <a:latin typeface="Arial"/>
              <a:ea typeface="Arial"/>
              <a:cs typeface="Arial"/>
              <a:sym typeface="Arial"/>
            </a:endParaRPr>
          </a:p>
          <a:p>
            <a:pPr marL="0" lvl="0" indent="0" algn="l" rtl="0">
              <a:spcBef>
                <a:spcPts val="1200"/>
              </a:spcBef>
              <a:spcAft>
                <a:spcPts val="0"/>
              </a:spcAft>
              <a:buNone/>
            </a:pPr>
            <a:endParaRPr sz="4200"/>
          </a:p>
        </p:txBody>
      </p:sp>
      <p:pic>
        <p:nvPicPr>
          <p:cNvPr id="81" name="Google Shape;81;p16"/>
          <p:cNvPicPr preferRelativeResize="0"/>
          <p:nvPr/>
        </p:nvPicPr>
        <p:blipFill>
          <a:blip r:embed="rId3">
            <a:alphaModFix/>
          </a:blip>
          <a:stretch>
            <a:fillRect/>
          </a:stretch>
        </p:blipFill>
        <p:spPr>
          <a:xfrm>
            <a:off x="6724650" y="2495550"/>
            <a:ext cx="2571750" cy="2571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744725" y="62850"/>
            <a:ext cx="7852200" cy="8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Assets</a:t>
            </a:r>
            <a:endParaRPr/>
          </a:p>
        </p:txBody>
      </p:sp>
      <p:sp>
        <p:nvSpPr>
          <p:cNvPr id="87" name="Google Shape;87;p17"/>
          <p:cNvSpPr txBox="1"/>
          <p:nvPr/>
        </p:nvSpPr>
        <p:spPr>
          <a:xfrm>
            <a:off x="366450" y="923850"/>
            <a:ext cx="7106400" cy="35709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Clr>
                <a:schemeClr val="dk1"/>
              </a:buClr>
              <a:buSzPts val="2000"/>
              <a:buFont typeface="Average"/>
              <a:buChar char="●"/>
            </a:pPr>
            <a:r>
              <a:rPr lang="en" sz="2000" dirty="0">
                <a:solidFill>
                  <a:schemeClr val="dk1"/>
                </a:solidFill>
                <a:latin typeface="Average"/>
                <a:ea typeface="Average"/>
                <a:cs typeface="Average"/>
                <a:sym typeface="Average"/>
              </a:rPr>
              <a:t>Communication Links</a:t>
            </a:r>
            <a:endParaRPr sz="2000" dirty="0">
              <a:solidFill>
                <a:schemeClr val="dk1"/>
              </a:solidFill>
              <a:latin typeface="Average"/>
              <a:ea typeface="Average"/>
              <a:cs typeface="Average"/>
              <a:sym typeface="Average"/>
            </a:endParaRPr>
          </a:p>
          <a:p>
            <a:pPr marL="457200" lvl="0" indent="-355600" algn="l" rtl="0">
              <a:spcBef>
                <a:spcPts val="0"/>
              </a:spcBef>
              <a:spcAft>
                <a:spcPts val="0"/>
              </a:spcAft>
              <a:buClr>
                <a:schemeClr val="dk1"/>
              </a:buClr>
              <a:buSzPts val="2000"/>
              <a:buFont typeface="Average"/>
              <a:buChar char="●"/>
            </a:pPr>
            <a:r>
              <a:rPr lang="en" sz="2000" dirty="0">
                <a:solidFill>
                  <a:schemeClr val="dk1"/>
                </a:solidFill>
                <a:latin typeface="Average"/>
                <a:ea typeface="Average"/>
                <a:cs typeface="Average"/>
                <a:sym typeface="Average"/>
              </a:rPr>
              <a:t>Data-Base</a:t>
            </a:r>
            <a:endParaRPr sz="2000" dirty="0">
              <a:solidFill>
                <a:schemeClr val="dk1"/>
              </a:solidFill>
              <a:latin typeface="Average"/>
              <a:ea typeface="Average"/>
              <a:cs typeface="Average"/>
              <a:sym typeface="Average"/>
            </a:endParaRPr>
          </a:p>
          <a:p>
            <a:pPr marL="457200" lvl="0" indent="-355600" algn="l" rtl="0">
              <a:spcBef>
                <a:spcPts val="0"/>
              </a:spcBef>
              <a:spcAft>
                <a:spcPts val="0"/>
              </a:spcAft>
              <a:buClr>
                <a:schemeClr val="dk1"/>
              </a:buClr>
              <a:buSzPts val="2000"/>
              <a:buFont typeface="Average"/>
              <a:buChar char="●"/>
            </a:pPr>
            <a:r>
              <a:rPr lang="en" sz="2000" dirty="0">
                <a:solidFill>
                  <a:schemeClr val="dk1"/>
                </a:solidFill>
                <a:latin typeface="Average"/>
                <a:ea typeface="Average"/>
                <a:cs typeface="Average"/>
                <a:sym typeface="Average"/>
              </a:rPr>
              <a:t>IT-Infrastructure</a:t>
            </a:r>
            <a:endParaRPr sz="2000" dirty="0">
              <a:solidFill>
                <a:schemeClr val="dk1"/>
              </a:solidFill>
              <a:latin typeface="Average"/>
              <a:ea typeface="Average"/>
              <a:cs typeface="Average"/>
              <a:sym typeface="Average"/>
            </a:endParaRPr>
          </a:p>
          <a:p>
            <a:pPr marL="914400" lvl="1" indent="-355600" algn="l" rtl="0">
              <a:spcBef>
                <a:spcPts val="0"/>
              </a:spcBef>
              <a:spcAft>
                <a:spcPts val="0"/>
              </a:spcAft>
              <a:buClr>
                <a:schemeClr val="dk1"/>
              </a:buClr>
              <a:buSzPts val="2000"/>
              <a:buFont typeface="Average"/>
              <a:buChar char="○"/>
            </a:pPr>
            <a:r>
              <a:rPr lang="en" sz="2000" dirty="0">
                <a:solidFill>
                  <a:schemeClr val="dk1"/>
                </a:solidFill>
                <a:latin typeface="Average"/>
                <a:ea typeface="Average"/>
                <a:cs typeface="Average"/>
                <a:sym typeface="Average"/>
              </a:rPr>
              <a:t>Web-Service </a:t>
            </a:r>
            <a:endParaRPr sz="2000" dirty="0">
              <a:solidFill>
                <a:schemeClr val="dk1"/>
              </a:solidFill>
              <a:latin typeface="Average"/>
              <a:ea typeface="Average"/>
              <a:cs typeface="Average"/>
              <a:sym typeface="Average"/>
            </a:endParaRPr>
          </a:p>
          <a:p>
            <a:pPr marL="914400" lvl="1" indent="-355600" algn="l" rtl="0">
              <a:spcBef>
                <a:spcPts val="0"/>
              </a:spcBef>
              <a:spcAft>
                <a:spcPts val="0"/>
              </a:spcAft>
              <a:buClr>
                <a:schemeClr val="dk1"/>
              </a:buClr>
              <a:buSzPts val="2000"/>
              <a:buFont typeface="Average"/>
              <a:buChar char="○"/>
            </a:pPr>
            <a:r>
              <a:rPr lang="en" sz="2000" dirty="0">
                <a:solidFill>
                  <a:schemeClr val="dk1"/>
                </a:solidFill>
                <a:latin typeface="Average"/>
                <a:ea typeface="Average"/>
                <a:cs typeface="Average"/>
                <a:sym typeface="Average"/>
              </a:rPr>
              <a:t>Mail-Service</a:t>
            </a:r>
            <a:endParaRPr sz="2000" dirty="0">
              <a:solidFill>
                <a:schemeClr val="dk1"/>
              </a:solidFill>
              <a:latin typeface="Average"/>
              <a:ea typeface="Average"/>
              <a:cs typeface="Average"/>
              <a:sym typeface="Average"/>
            </a:endParaRPr>
          </a:p>
          <a:p>
            <a:pPr marL="914400" lvl="1" indent="-355600" algn="l" rtl="0">
              <a:spcBef>
                <a:spcPts val="0"/>
              </a:spcBef>
              <a:spcAft>
                <a:spcPts val="0"/>
              </a:spcAft>
              <a:buClr>
                <a:schemeClr val="dk1"/>
              </a:buClr>
              <a:buSzPts val="2000"/>
              <a:buFont typeface="Average"/>
              <a:buChar char="○"/>
            </a:pPr>
            <a:r>
              <a:rPr lang="en" sz="2000" dirty="0">
                <a:solidFill>
                  <a:schemeClr val="dk1"/>
                </a:solidFill>
                <a:latin typeface="Average"/>
                <a:ea typeface="Average"/>
                <a:cs typeface="Average"/>
                <a:sym typeface="Average"/>
              </a:rPr>
              <a:t>Security System</a:t>
            </a:r>
            <a:endParaRPr sz="2000" dirty="0">
              <a:solidFill>
                <a:schemeClr val="dk1"/>
              </a:solidFill>
              <a:latin typeface="Average"/>
              <a:ea typeface="Average"/>
              <a:cs typeface="Average"/>
              <a:sym typeface="Average"/>
            </a:endParaRPr>
          </a:p>
          <a:p>
            <a:pPr marL="914400" lvl="1" indent="-355600" algn="l" rtl="0">
              <a:spcBef>
                <a:spcPts val="0"/>
              </a:spcBef>
              <a:spcAft>
                <a:spcPts val="0"/>
              </a:spcAft>
              <a:buClr>
                <a:schemeClr val="dk1"/>
              </a:buClr>
              <a:buSzPts val="2000"/>
              <a:buFont typeface="Average"/>
              <a:buChar char="○"/>
            </a:pPr>
            <a:r>
              <a:rPr lang="en" sz="2000" dirty="0">
                <a:solidFill>
                  <a:schemeClr val="dk1"/>
                </a:solidFill>
                <a:latin typeface="Average"/>
                <a:ea typeface="Average"/>
                <a:cs typeface="Average"/>
                <a:sym typeface="Average"/>
              </a:rPr>
              <a:t>Independent Payment System</a:t>
            </a:r>
            <a:endParaRPr sz="2000" dirty="0">
              <a:solidFill>
                <a:schemeClr val="dk1"/>
              </a:solidFill>
              <a:latin typeface="Average"/>
              <a:ea typeface="Average"/>
              <a:cs typeface="Average"/>
              <a:sym typeface="Average"/>
            </a:endParaRPr>
          </a:p>
          <a:p>
            <a:pPr marL="914400" lvl="1" indent="-355600" algn="l" rtl="0">
              <a:spcBef>
                <a:spcPts val="0"/>
              </a:spcBef>
              <a:spcAft>
                <a:spcPts val="0"/>
              </a:spcAft>
              <a:buClr>
                <a:schemeClr val="dk1"/>
              </a:buClr>
              <a:buSzPts val="2000"/>
              <a:buFont typeface="Average"/>
              <a:buChar char="○"/>
            </a:pPr>
            <a:r>
              <a:rPr lang="en" sz="2000" dirty="0">
                <a:solidFill>
                  <a:schemeClr val="dk1"/>
                </a:solidFill>
                <a:latin typeface="Average"/>
                <a:ea typeface="Average"/>
                <a:cs typeface="Average"/>
                <a:sym typeface="Average"/>
              </a:rPr>
              <a:t>Backup-Links</a:t>
            </a:r>
            <a:endParaRPr sz="2000" dirty="0">
              <a:solidFill>
                <a:schemeClr val="dk1"/>
              </a:solidFill>
              <a:latin typeface="Average"/>
              <a:ea typeface="Average"/>
              <a:cs typeface="Average"/>
              <a:sym typeface="Average"/>
            </a:endParaRPr>
          </a:p>
          <a:p>
            <a:pPr marL="1371600" lvl="2" indent="-355600" algn="l" rtl="0">
              <a:spcBef>
                <a:spcPts val="0"/>
              </a:spcBef>
              <a:spcAft>
                <a:spcPts val="0"/>
              </a:spcAft>
              <a:buClr>
                <a:schemeClr val="dk1"/>
              </a:buClr>
              <a:buSzPts val="2000"/>
              <a:buFont typeface="Average"/>
              <a:buChar char="■"/>
            </a:pPr>
            <a:r>
              <a:rPr lang="en" sz="2000" dirty="0">
                <a:solidFill>
                  <a:schemeClr val="dk1"/>
                </a:solidFill>
                <a:latin typeface="Average"/>
                <a:ea typeface="Average"/>
                <a:cs typeface="Average"/>
                <a:sym typeface="Average"/>
              </a:rPr>
              <a:t>On Earth</a:t>
            </a:r>
            <a:endParaRPr sz="2000" dirty="0">
              <a:solidFill>
                <a:schemeClr val="dk1"/>
              </a:solidFill>
              <a:latin typeface="Average"/>
              <a:ea typeface="Average"/>
              <a:cs typeface="Average"/>
              <a:sym typeface="Average"/>
            </a:endParaRPr>
          </a:p>
          <a:p>
            <a:pPr marL="1371600" lvl="2" indent="-355600" algn="l" rtl="0">
              <a:spcBef>
                <a:spcPts val="0"/>
              </a:spcBef>
              <a:spcAft>
                <a:spcPts val="0"/>
              </a:spcAft>
              <a:buClr>
                <a:schemeClr val="dk1"/>
              </a:buClr>
              <a:buSzPts val="2000"/>
              <a:buFont typeface="Average"/>
              <a:buChar char="■"/>
            </a:pPr>
            <a:r>
              <a:rPr lang="en" sz="2000" dirty="0">
                <a:solidFill>
                  <a:schemeClr val="dk1"/>
                </a:solidFill>
                <a:latin typeface="Average"/>
                <a:ea typeface="Average"/>
                <a:cs typeface="Average"/>
                <a:sym typeface="Average"/>
              </a:rPr>
              <a:t>In Space</a:t>
            </a:r>
            <a:endParaRPr sz="2000" dirty="0">
              <a:solidFill>
                <a:schemeClr val="dk1"/>
              </a:solidFill>
              <a:latin typeface="Average"/>
              <a:ea typeface="Average"/>
              <a:cs typeface="Average"/>
              <a:sym typeface="Average"/>
            </a:endParaRPr>
          </a:p>
          <a:p>
            <a:pPr marL="457200" lvl="0" indent="-355600" algn="l" rtl="0">
              <a:spcBef>
                <a:spcPts val="0"/>
              </a:spcBef>
              <a:spcAft>
                <a:spcPts val="0"/>
              </a:spcAft>
              <a:buClr>
                <a:schemeClr val="dk1"/>
              </a:buClr>
              <a:buSzPts val="2000"/>
              <a:buFont typeface="Average"/>
              <a:buChar char="●"/>
            </a:pPr>
            <a:r>
              <a:rPr lang="en" sz="2000" dirty="0">
                <a:solidFill>
                  <a:schemeClr val="dk1"/>
                </a:solidFill>
                <a:latin typeface="Average"/>
                <a:ea typeface="Average"/>
                <a:cs typeface="Average"/>
                <a:sym typeface="Average"/>
              </a:rPr>
              <a:t>Employees</a:t>
            </a:r>
            <a:endParaRPr sz="2000" dirty="0">
              <a:solidFill>
                <a:schemeClr val="dk1"/>
              </a:solidFill>
              <a:latin typeface="Average"/>
              <a:ea typeface="Average"/>
              <a:cs typeface="Average"/>
              <a:sym typeface="Average"/>
            </a:endParaRPr>
          </a:p>
        </p:txBody>
      </p:sp>
      <p:pic>
        <p:nvPicPr>
          <p:cNvPr id="88" name="Google Shape;88;p17"/>
          <p:cNvPicPr preferRelativeResize="0"/>
          <p:nvPr/>
        </p:nvPicPr>
        <p:blipFill>
          <a:blip r:embed="rId3">
            <a:alphaModFix/>
          </a:blip>
          <a:stretch>
            <a:fillRect/>
          </a:stretch>
        </p:blipFill>
        <p:spPr>
          <a:xfrm>
            <a:off x="6784175" y="2273675"/>
            <a:ext cx="3259400" cy="3259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title"/>
          </p:nvPr>
        </p:nvSpPr>
        <p:spPr>
          <a:xfrm>
            <a:off x="190197" y="57875"/>
            <a:ext cx="3973012" cy="63061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Assets</a:t>
            </a:r>
            <a:endParaRPr dirty="0"/>
          </a:p>
        </p:txBody>
      </p:sp>
      <p:sp>
        <p:nvSpPr>
          <p:cNvPr id="94" name="Google Shape;94;p18"/>
          <p:cNvSpPr txBox="1">
            <a:spLocks noGrp="1"/>
          </p:cNvSpPr>
          <p:nvPr>
            <p:ph type="body" idx="2"/>
          </p:nvPr>
        </p:nvSpPr>
        <p:spPr>
          <a:xfrm>
            <a:off x="4572000" y="57875"/>
            <a:ext cx="4572000" cy="234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Communication links – &gt;</a:t>
            </a:r>
            <a:endParaRPr dirty="0"/>
          </a:p>
          <a:p>
            <a:pPr marL="457200" lvl="0" indent="-342900" algn="l" rtl="0">
              <a:spcBef>
                <a:spcPts val="1600"/>
              </a:spcBef>
              <a:spcAft>
                <a:spcPts val="0"/>
              </a:spcAft>
              <a:buSzPts val="1800"/>
              <a:buChar char="●"/>
            </a:pPr>
            <a:r>
              <a:rPr lang="en" dirty="0"/>
              <a:t>Keeping Earth connected to outer space and our space trips</a:t>
            </a:r>
            <a:endParaRPr dirty="0"/>
          </a:p>
          <a:p>
            <a:pPr marL="457200" lvl="0" indent="-342900" algn="l" rtl="0">
              <a:spcBef>
                <a:spcPts val="0"/>
              </a:spcBef>
              <a:spcAft>
                <a:spcPts val="0"/>
              </a:spcAft>
              <a:buSzPts val="1800"/>
              <a:buChar char="●"/>
            </a:pPr>
            <a:r>
              <a:rPr lang="en" dirty="0"/>
              <a:t>Transferring sensitive Information between different facilities </a:t>
            </a:r>
            <a:endParaRPr dirty="0"/>
          </a:p>
        </p:txBody>
      </p:sp>
      <p:sp>
        <p:nvSpPr>
          <p:cNvPr id="95" name="Google Shape;95;p18"/>
          <p:cNvSpPr txBox="1">
            <a:spLocks noGrp="1"/>
          </p:cNvSpPr>
          <p:nvPr>
            <p:ph type="body" idx="2"/>
          </p:nvPr>
        </p:nvSpPr>
        <p:spPr>
          <a:xfrm>
            <a:off x="0" y="2797500"/>
            <a:ext cx="4572000" cy="234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tx1"/>
                </a:solidFill>
              </a:rPr>
              <a:t>Data Base – &gt;</a:t>
            </a:r>
            <a:endParaRPr dirty="0">
              <a:solidFill>
                <a:schemeClr val="tx1"/>
              </a:solidFill>
            </a:endParaRPr>
          </a:p>
          <a:p>
            <a:pPr marL="457200" lvl="0" indent="-342900" algn="l" rtl="0">
              <a:spcBef>
                <a:spcPts val="1600"/>
              </a:spcBef>
              <a:spcAft>
                <a:spcPts val="0"/>
              </a:spcAft>
              <a:buSzPts val="1800"/>
              <a:buChar char="●"/>
            </a:pPr>
            <a:r>
              <a:rPr lang="en" dirty="0">
                <a:solidFill>
                  <a:schemeClr val="tx1"/>
                </a:solidFill>
              </a:rPr>
              <a:t>Keeps information saved in safe place</a:t>
            </a:r>
            <a:endParaRPr dirty="0">
              <a:solidFill>
                <a:schemeClr val="tx1"/>
              </a:solidFill>
            </a:endParaRPr>
          </a:p>
          <a:p>
            <a:pPr marL="457200" lvl="0" indent="-342900" algn="l" rtl="0">
              <a:spcBef>
                <a:spcPts val="0"/>
              </a:spcBef>
              <a:spcAft>
                <a:spcPts val="0"/>
              </a:spcAft>
              <a:buSzPts val="1800"/>
              <a:buChar char="●"/>
            </a:pPr>
            <a:r>
              <a:rPr lang="en" dirty="0">
                <a:solidFill>
                  <a:schemeClr val="tx1"/>
                </a:solidFill>
              </a:rPr>
              <a:t>Support different services by providing us with the appropriate data related to the service</a:t>
            </a:r>
            <a:endParaRPr dirty="0">
              <a:solidFill>
                <a:schemeClr val="tx1"/>
              </a:solidFill>
            </a:endParaRPr>
          </a:p>
        </p:txBody>
      </p:sp>
      <p:pic>
        <p:nvPicPr>
          <p:cNvPr id="8" name="Picture 2" descr="Free-Space Optical Communication | Encyclopedia">
            <a:extLst>
              <a:ext uri="{FF2B5EF4-FFF2-40B4-BE49-F238E27FC236}">
                <a16:creationId xmlns:a16="http://schemas.microsoft.com/office/drawing/2014/main" id="{7D7B62A5-5C89-BD48-92CF-CEBB7C4974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28447" y="2101272"/>
            <a:ext cx="2165728" cy="216572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hat is a database? - Genesis Block">
            <a:extLst>
              <a:ext uri="{FF2B5EF4-FFF2-40B4-BE49-F238E27FC236}">
                <a16:creationId xmlns:a16="http://schemas.microsoft.com/office/drawing/2014/main" id="{C312EDDF-0891-8648-80A8-E71BADF661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1614" y="786733"/>
            <a:ext cx="2796287" cy="19572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265500" y="123000"/>
            <a:ext cx="3994528" cy="66230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Assets</a:t>
            </a:r>
            <a:endParaRPr dirty="0"/>
          </a:p>
        </p:txBody>
      </p:sp>
      <p:sp>
        <p:nvSpPr>
          <p:cNvPr id="101" name="Google Shape;101;p19"/>
          <p:cNvSpPr txBox="1">
            <a:spLocks noGrp="1"/>
          </p:cNvSpPr>
          <p:nvPr>
            <p:ph type="body" idx="2"/>
          </p:nvPr>
        </p:nvSpPr>
        <p:spPr>
          <a:xfrm>
            <a:off x="4572000" y="123000"/>
            <a:ext cx="4572000" cy="234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434343"/>
                </a:solidFill>
                <a:latin typeface="Arial"/>
                <a:ea typeface="Arial"/>
                <a:cs typeface="Arial"/>
                <a:sym typeface="Arial"/>
              </a:rPr>
              <a:t>IT Infrastructure </a:t>
            </a:r>
            <a:r>
              <a:rPr lang="en" dirty="0"/>
              <a:t>– &gt;</a:t>
            </a:r>
            <a:endParaRPr dirty="0"/>
          </a:p>
          <a:p>
            <a:pPr marL="457200" lvl="0" indent="-342900" algn="l" rtl="0">
              <a:spcBef>
                <a:spcPts val="1000"/>
              </a:spcBef>
              <a:spcAft>
                <a:spcPts val="0"/>
              </a:spcAft>
              <a:buSzPts val="1800"/>
              <a:buChar char="●"/>
            </a:pPr>
            <a:r>
              <a:rPr lang="en" dirty="0">
                <a:solidFill>
                  <a:srgbClr val="434343"/>
                </a:solidFill>
                <a:latin typeface="Arial"/>
                <a:ea typeface="Arial"/>
                <a:cs typeface="Arial"/>
                <a:sym typeface="Arial"/>
              </a:rPr>
              <a:t>Web services which provide the company and the public with different types of services starting from booking trips and many other services.</a:t>
            </a:r>
            <a:endParaRPr dirty="0"/>
          </a:p>
        </p:txBody>
      </p:sp>
      <p:sp>
        <p:nvSpPr>
          <p:cNvPr id="102" name="Google Shape;102;p19"/>
          <p:cNvSpPr txBox="1">
            <a:spLocks noGrp="1"/>
          </p:cNvSpPr>
          <p:nvPr>
            <p:ph type="body" idx="2"/>
          </p:nvPr>
        </p:nvSpPr>
        <p:spPr>
          <a:xfrm>
            <a:off x="-141570" y="3089442"/>
            <a:ext cx="4572000" cy="1237500"/>
          </a:xfrm>
          <a:prstGeom prst="rect">
            <a:avLst/>
          </a:prstGeom>
        </p:spPr>
        <p:txBody>
          <a:bodyPr spcFirstLastPara="1" wrap="square" lIns="91425" tIns="91425" rIns="91425" bIns="91425" anchor="t" anchorCtr="0">
            <a:noAutofit/>
          </a:bodyPr>
          <a:lstStyle/>
          <a:p>
            <a:pPr>
              <a:buClr>
                <a:srgbClr val="434343"/>
              </a:buClr>
              <a:buFont typeface="Arial" panose="020B0604020202020204" pitchFamily="34" charset="0"/>
              <a:buChar char="•"/>
            </a:pPr>
            <a:r>
              <a:rPr lang="en" dirty="0">
                <a:solidFill>
                  <a:schemeClr val="tx1"/>
                </a:solidFill>
                <a:latin typeface="Arial"/>
                <a:ea typeface="Arial"/>
                <a:cs typeface="Arial"/>
                <a:sym typeface="Arial"/>
              </a:rPr>
              <a:t>Mail services that we developed by our own teams, which provide an internal and external mailing services.</a:t>
            </a:r>
            <a:endParaRPr dirty="0">
              <a:solidFill>
                <a:schemeClr val="tx1"/>
              </a:solidFill>
              <a:latin typeface="Arial"/>
              <a:ea typeface="Arial"/>
              <a:cs typeface="Arial"/>
              <a:sym typeface="Arial"/>
            </a:endParaRPr>
          </a:p>
          <a:p>
            <a:pPr marL="0" lvl="0" indent="0" algn="l" rtl="0">
              <a:spcBef>
                <a:spcPts val="1000"/>
              </a:spcBef>
              <a:spcAft>
                <a:spcPts val="1000"/>
              </a:spcAft>
              <a:buNone/>
            </a:pPr>
            <a:endParaRPr dirty="0">
              <a:solidFill>
                <a:schemeClr val="tx1"/>
              </a:solidFill>
              <a:latin typeface="Arial"/>
              <a:ea typeface="Arial"/>
              <a:cs typeface="Arial"/>
              <a:sym typeface="Arial"/>
            </a:endParaRPr>
          </a:p>
        </p:txBody>
      </p:sp>
      <p:pic>
        <p:nvPicPr>
          <p:cNvPr id="2050" name="Picture 2" descr="Space Company Website Design by Space Expert &amp;amp; Designer">
            <a:extLst>
              <a:ext uri="{FF2B5EF4-FFF2-40B4-BE49-F238E27FC236}">
                <a16:creationId xmlns:a16="http://schemas.microsoft.com/office/drawing/2014/main" id="{1E9BB149-E9DA-C84B-B352-C9F10310F8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3972" y="2120251"/>
            <a:ext cx="4102295" cy="2346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Email Hosting | Secure Business Email for your organization - Zoho Mail">
            <a:extLst>
              <a:ext uri="{FF2B5EF4-FFF2-40B4-BE49-F238E27FC236}">
                <a16:creationId xmlns:a16="http://schemas.microsoft.com/office/drawing/2014/main" id="{B5CF6A41-1D54-3F41-A436-3D3F181AD4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451" y="1824320"/>
            <a:ext cx="1180985" cy="118098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Assets</a:t>
            </a:r>
            <a:endParaRPr/>
          </a:p>
        </p:txBody>
      </p:sp>
      <p:sp>
        <p:nvSpPr>
          <p:cNvPr id="108" name="Google Shape;108;p20"/>
          <p:cNvSpPr txBox="1">
            <a:spLocks noGrp="1"/>
          </p:cNvSpPr>
          <p:nvPr>
            <p:ph type="body" idx="2"/>
          </p:nvPr>
        </p:nvSpPr>
        <p:spPr>
          <a:xfrm>
            <a:off x="4417250" y="0"/>
            <a:ext cx="4726800" cy="5143500"/>
          </a:xfrm>
          <a:prstGeom prst="rect">
            <a:avLst/>
          </a:prstGeom>
        </p:spPr>
        <p:txBody>
          <a:bodyPr spcFirstLastPara="1" wrap="square" lIns="91425" tIns="91425" rIns="91425" bIns="91425" anchor="ctr" anchorCtr="0">
            <a:noAutofit/>
          </a:bodyPr>
          <a:lstStyle/>
          <a:p>
            <a:pPr marL="457200" lvl="0" indent="-323850" algn="l" rtl="0">
              <a:spcBef>
                <a:spcPts val="0"/>
              </a:spcBef>
              <a:spcAft>
                <a:spcPts val="0"/>
              </a:spcAft>
              <a:buClr>
                <a:srgbClr val="434343"/>
              </a:buClr>
              <a:buSzPts val="1500"/>
              <a:buFont typeface="Arial"/>
              <a:buChar char="●"/>
            </a:pPr>
            <a:r>
              <a:rPr lang="en">
                <a:solidFill>
                  <a:srgbClr val="434343"/>
                </a:solidFill>
                <a:latin typeface="Arial"/>
                <a:ea typeface="Arial"/>
                <a:cs typeface="Arial"/>
                <a:sym typeface="Arial"/>
              </a:rPr>
              <a:t>Security System which is built in a way that it is suppose it be immune against any type of attacks, the Security System is really important to keep it updated and recovered against any type of attacks either a</a:t>
            </a:r>
            <a:r>
              <a:rPr lang="en" sz="1900">
                <a:solidFill>
                  <a:srgbClr val="434343"/>
                </a:solidFill>
                <a:latin typeface="Arial"/>
                <a:ea typeface="Arial"/>
                <a:cs typeface="Arial"/>
                <a:sym typeface="Arial"/>
              </a:rPr>
              <a:t> </a:t>
            </a:r>
            <a:r>
              <a:rPr lang="en" sz="1600">
                <a:solidFill>
                  <a:srgbClr val="434343"/>
                </a:solidFill>
                <a:latin typeface="Arial"/>
                <a:ea typeface="Arial"/>
                <a:cs typeface="Arial"/>
                <a:sym typeface="Arial"/>
              </a:rPr>
              <a:t>physical or non-physical attack.</a:t>
            </a:r>
            <a:endParaRPr sz="1600">
              <a:solidFill>
                <a:srgbClr val="434343"/>
              </a:solidFill>
              <a:latin typeface="Arial"/>
              <a:ea typeface="Arial"/>
              <a:cs typeface="Arial"/>
              <a:sym typeface="Arial"/>
            </a:endParaRPr>
          </a:p>
          <a:p>
            <a:pPr marL="457200" lvl="0" indent="0" algn="l" rtl="0">
              <a:lnSpc>
                <a:spcPct val="115000"/>
              </a:lnSpc>
              <a:spcBef>
                <a:spcPts val="1000"/>
              </a:spcBef>
              <a:spcAft>
                <a:spcPts val="0"/>
              </a:spcAft>
              <a:buNone/>
            </a:pPr>
            <a:endParaRPr sz="1600">
              <a:solidFill>
                <a:srgbClr val="434343"/>
              </a:solidFill>
              <a:latin typeface="Arial"/>
              <a:ea typeface="Arial"/>
              <a:cs typeface="Arial"/>
              <a:sym typeface="Arial"/>
            </a:endParaRPr>
          </a:p>
          <a:p>
            <a:pPr marL="457200" lvl="0" indent="-342900" algn="l" rtl="0">
              <a:spcBef>
                <a:spcPts val="0"/>
              </a:spcBef>
              <a:spcAft>
                <a:spcPts val="0"/>
              </a:spcAft>
              <a:buClr>
                <a:srgbClr val="434343"/>
              </a:buClr>
              <a:buSzPts val="1800"/>
              <a:buFont typeface="Arial"/>
              <a:buChar char="●"/>
            </a:pPr>
            <a:r>
              <a:rPr lang="en">
                <a:solidFill>
                  <a:srgbClr val="434343"/>
                </a:solidFill>
                <a:latin typeface="Arial"/>
                <a:ea typeface="Arial"/>
                <a:cs typeface="Arial"/>
                <a:sym typeface="Arial"/>
              </a:rPr>
              <a:t>the Backup-Links which insure the availability of all system components in our company, our Backup-links are established on Earth and in space to maintain the availability on both Earth and Space</a:t>
            </a:r>
            <a:endParaRPr>
              <a:solidFill>
                <a:srgbClr val="434343"/>
              </a:solidFill>
              <a:latin typeface="Arial"/>
              <a:ea typeface="Arial"/>
              <a:cs typeface="Arial"/>
              <a:sym typeface="Arial"/>
            </a:endParaRPr>
          </a:p>
          <a:p>
            <a:pPr marL="457200" lvl="0" indent="0" algn="l" rtl="0">
              <a:spcBef>
                <a:spcPts val="1000"/>
              </a:spcBef>
              <a:spcAft>
                <a:spcPts val="1000"/>
              </a:spcAft>
              <a:buNone/>
            </a:pPr>
            <a:endParaRPr>
              <a:solidFill>
                <a:srgbClr val="434343"/>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265500" y="1733850"/>
            <a:ext cx="4045200" cy="16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Assets</a:t>
            </a:r>
            <a:endParaRPr/>
          </a:p>
        </p:txBody>
      </p:sp>
      <p:sp>
        <p:nvSpPr>
          <p:cNvPr id="114" name="Google Shape;114;p21"/>
          <p:cNvSpPr txBox="1">
            <a:spLocks noGrp="1"/>
          </p:cNvSpPr>
          <p:nvPr>
            <p:ph type="body" idx="2"/>
          </p:nvPr>
        </p:nvSpPr>
        <p:spPr>
          <a:xfrm>
            <a:off x="4514525" y="39600"/>
            <a:ext cx="4572000" cy="5064300"/>
          </a:xfrm>
          <a:prstGeom prst="rect">
            <a:avLst/>
          </a:prstGeom>
        </p:spPr>
        <p:txBody>
          <a:bodyPr spcFirstLastPara="1" wrap="square" lIns="91425" tIns="91425" rIns="91425" bIns="91425" anchor="ctr" anchorCtr="0">
            <a:normAutofit fontScale="92500" lnSpcReduction="20000"/>
          </a:bodyPr>
          <a:lstStyle/>
          <a:p>
            <a:pPr marL="0" lvl="0" indent="0" algn="l" rtl="0">
              <a:spcBef>
                <a:spcPts val="0"/>
              </a:spcBef>
              <a:spcAft>
                <a:spcPts val="0"/>
              </a:spcAft>
              <a:buNone/>
            </a:pPr>
            <a:endParaRPr>
              <a:solidFill>
                <a:srgbClr val="434343"/>
              </a:solidFill>
              <a:latin typeface="Arial"/>
              <a:ea typeface="Arial"/>
              <a:cs typeface="Arial"/>
              <a:sym typeface="Arial"/>
            </a:endParaRPr>
          </a:p>
          <a:p>
            <a:pPr marL="457200" lvl="0" indent="-346075" algn="l" rtl="0">
              <a:spcBef>
                <a:spcPts val="1000"/>
              </a:spcBef>
              <a:spcAft>
                <a:spcPts val="0"/>
              </a:spcAft>
              <a:buClr>
                <a:srgbClr val="434343"/>
              </a:buClr>
              <a:buSzPct val="100000"/>
              <a:buFont typeface="Arial"/>
              <a:buChar char="●"/>
            </a:pPr>
            <a:r>
              <a:rPr lang="en" sz="2000">
                <a:solidFill>
                  <a:srgbClr val="434343"/>
                </a:solidFill>
                <a:latin typeface="Arial"/>
                <a:ea typeface="Arial"/>
                <a:cs typeface="Arial"/>
                <a:sym typeface="Arial"/>
              </a:rPr>
              <a:t>one of the most important IT-Infrastructure sub-asset is the Independent Payment System that has self security system that is powered with different types that assures the security and privacy of this system. </a:t>
            </a:r>
            <a:endParaRPr sz="2000">
              <a:solidFill>
                <a:srgbClr val="434343"/>
              </a:solidFill>
              <a:latin typeface="Arial"/>
              <a:ea typeface="Arial"/>
              <a:cs typeface="Arial"/>
              <a:sym typeface="Arial"/>
            </a:endParaRPr>
          </a:p>
          <a:p>
            <a:pPr marL="457200" lvl="0" indent="0" algn="l" rtl="0">
              <a:spcBef>
                <a:spcPts val="1000"/>
              </a:spcBef>
              <a:spcAft>
                <a:spcPts val="0"/>
              </a:spcAft>
              <a:buNone/>
            </a:pPr>
            <a:endParaRPr sz="2000">
              <a:solidFill>
                <a:srgbClr val="434343"/>
              </a:solidFill>
              <a:latin typeface="Arial"/>
              <a:ea typeface="Arial"/>
              <a:cs typeface="Arial"/>
              <a:sym typeface="Arial"/>
            </a:endParaRPr>
          </a:p>
          <a:p>
            <a:pPr marL="457200" lvl="0" indent="-346075" algn="l" rtl="0">
              <a:spcBef>
                <a:spcPts val="1000"/>
              </a:spcBef>
              <a:spcAft>
                <a:spcPts val="0"/>
              </a:spcAft>
              <a:buClr>
                <a:srgbClr val="434343"/>
              </a:buClr>
              <a:buSzPct val="100000"/>
              <a:buFont typeface="Arial"/>
              <a:buChar char="●"/>
            </a:pPr>
            <a:r>
              <a:rPr lang="en" sz="2000">
                <a:solidFill>
                  <a:srgbClr val="434343"/>
                </a:solidFill>
                <a:latin typeface="Arial"/>
                <a:ea typeface="Arial"/>
                <a:cs typeface="Arial"/>
                <a:sym typeface="Arial"/>
              </a:rPr>
              <a:t>Employees are considered an important asset for our company, as they are the base we depend on with all our operations inside the Earth and outside the Earth.</a:t>
            </a:r>
            <a:endParaRPr sz="2000">
              <a:solidFill>
                <a:srgbClr val="434343"/>
              </a:solidFill>
              <a:latin typeface="Arial"/>
              <a:ea typeface="Arial"/>
              <a:cs typeface="Arial"/>
              <a:sym typeface="Arial"/>
            </a:endParaRPr>
          </a:p>
          <a:p>
            <a:pPr marL="0" lvl="0" indent="0" algn="l" rtl="0">
              <a:spcBef>
                <a:spcPts val="1000"/>
              </a:spcBef>
              <a:spcAft>
                <a:spcPts val="0"/>
              </a:spcAft>
              <a:buNone/>
            </a:pPr>
            <a:r>
              <a:rPr lang="en" sz="2000">
                <a:solidFill>
                  <a:srgbClr val="434343"/>
                </a:solidFill>
                <a:latin typeface="Arial"/>
                <a:ea typeface="Arial"/>
                <a:cs typeface="Arial"/>
                <a:sym typeface="Arial"/>
              </a:rPr>
              <a:t> </a:t>
            </a:r>
            <a:endParaRPr sz="2000">
              <a:solidFill>
                <a:srgbClr val="434343"/>
              </a:solidFill>
              <a:latin typeface="Arial"/>
              <a:ea typeface="Arial"/>
              <a:cs typeface="Arial"/>
              <a:sym typeface="Arial"/>
            </a:endParaRPr>
          </a:p>
          <a:p>
            <a:pPr marL="0" lvl="0" indent="0" algn="l" rtl="0">
              <a:spcBef>
                <a:spcPts val="1000"/>
              </a:spcBef>
              <a:spcAft>
                <a:spcPts val="1600"/>
              </a:spcAft>
              <a:buNone/>
            </a:pPr>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312</TotalTime>
  <Words>1004</Words>
  <Application>Microsoft Macintosh PowerPoint</Application>
  <PresentationFormat>On-screen Show (16:9)</PresentationFormat>
  <Paragraphs>225</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Oswald</vt:lpstr>
      <vt:lpstr>Calibri</vt:lpstr>
      <vt:lpstr>Arial</vt:lpstr>
      <vt:lpstr>Average</vt:lpstr>
      <vt:lpstr>Slate</vt:lpstr>
      <vt:lpstr>Space-Dynamic</vt:lpstr>
      <vt:lpstr>Who Are We? </vt:lpstr>
      <vt:lpstr>Our Goal</vt:lpstr>
      <vt:lpstr>Problem Definition:  To be able to to keep working on achieving our vision, we need to be able to deal with many obstacles that may affect our work and progress, one of our main concerns is to sustain a strong IT infrastructure that plays an important role in our work and progress. Being able to sustain our massive IT infrastructure is considered as a matter of national security for our company. </vt:lpstr>
      <vt:lpstr>Assets</vt:lpstr>
      <vt:lpstr>Assets</vt:lpstr>
      <vt:lpstr>Assets</vt:lpstr>
      <vt:lpstr>Assets</vt:lpstr>
      <vt:lpstr>Assets</vt:lpstr>
      <vt:lpstr>PowerPoint Presentation</vt:lpstr>
      <vt:lpstr>PowerPoint Presentation</vt:lpstr>
      <vt:lpstr>PowerPoint Presentation</vt:lpstr>
      <vt:lpstr>PowerPoint Presentation</vt:lpstr>
      <vt:lpstr>PowerPoint Presentation</vt:lpstr>
      <vt:lpstr>PowerPoint Presentation</vt:lpstr>
      <vt:lpstr>Thank you for your precious and valuable time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Space-Dynamic</dc:title>
  <cp:lastModifiedBy>Sereen.wael@outlook.com</cp:lastModifiedBy>
  <cp:revision>26</cp:revision>
  <dcterms:modified xsi:type="dcterms:W3CDTF">2022-01-09T21:46:30Z</dcterms:modified>
</cp:coreProperties>
</file>